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1C7DDB"/>
    <a:srgbClr val="0948CB"/>
    <a:srgbClr val="0B49CB"/>
    <a:srgbClr val="F2F4F8"/>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061" autoAdjust="0"/>
  </p:normalViewPr>
  <p:slideViewPr>
    <p:cSldViewPr snapToGrid="0" snapToObjects="1">
      <p:cViewPr varScale="1">
        <p:scale>
          <a:sx n="70" d="100"/>
          <a:sy n="70" d="100"/>
        </p:scale>
        <p:origin x="92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Melissa Argüello Rey" userId="d07a419b-3830-4aac-b2cb-e8944f5d292f" providerId="ADAL" clId="{49E64198-2B32-408F-85A9-D159ED5334F4}"/>
    <pc:docChg chg="custSel modSld">
      <pc:chgData name="Laura Melissa Argüello Rey" userId="d07a419b-3830-4aac-b2cb-e8944f5d292f" providerId="ADAL" clId="{49E64198-2B32-408F-85A9-D159ED5334F4}" dt="2023-05-18T22:53:27.873" v="458" actId="5793"/>
      <pc:docMkLst>
        <pc:docMk/>
      </pc:docMkLst>
      <pc:sldChg chg="modSp mod">
        <pc:chgData name="Laura Melissa Argüello Rey" userId="d07a419b-3830-4aac-b2cb-e8944f5d292f" providerId="ADAL" clId="{49E64198-2B32-408F-85A9-D159ED5334F4}" dt="2023-05-18T22:53:27.873" v="458" actId="5793"/>
        <pc:sldMkLst>
          <pc:docMk/>
          <pc:sldMk cId="1553432724" sldId="262"/>
        </pc:sldMkLst>
        <pc:spChg chg="mod">
          <ac:chgData name="Laura Melissa Argüello Rey" userId="d07a419b-3830-4aac-b2cb-e8944f5d292f" providerId="ADAL" clId="{49E64198-2B32-408F-85A9-D159ED5334F4}" dt="2023-05-18T22:53:27.873" v="458" actId="5793"/>
          <ac:spMkLst>
            <pc:docMk/>
            <pc:sldMk cId="1553432724" sldId="262"/>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M.</a:t>
            </a:r>
          </a:p>
          <a:p>
            <a:r>
              <a:rPr lang="en-US" dirty="0">
                <a:solidFill>
                  <a:schemeClr val="bg2"/>
                </a:solidFill>
                <a:latin typeface="Abadi" panose="020B0604020104020204" pitchFamily="34" charset="0"/>
                <a:ea typeface="SF Pro" pitchFamily="2" charset="0"/>
                <a:cs typeface="SF Pro" pitchFamily="2" charset="0"/>
              </a:rPr>
              <a:t>May 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10448850" cy="2800767"/>
          </a:xfrm>
          <a:prstGeom prst="rect">
            <a:avLst/>
          </a:prstGeom>
          <a:noFill/>
        </p:spPr>
        <p:txBody>
          <a:bodyPr wrap="square" rtlCol="0">
            <a:spAutoFit/>
          </a:bodyPr>
          <a:lstStyle/>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Identified the different types of columns</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Calculated the number and occurrence of each orbit with .</a:t>
            </a:r>
            <a:r>
              <a:rPr lang="en-US" sz="2200" dirty="0" err="1">
                <a:solidFill>
                  <a:schemeClr val="tx1">
                    <a:lumMod val="85000"/>
                    <a:lumOff val="15000"/>
                  </a:schemeClr>
                </a:solidFill>
                <a:latin typeface="Abadi" panose="020B0604020104020204" pitchFamily="34" charset="0"/>
              </a:rPr>
              <a:t>value_counts</a:t>
            </a:r>
            <a:r>
              <a:rPr lang="en-US" sz="2200" dirty="0">
                <a:solidFill>
                  <a:schemeClr val="tx1">
                    <a:lumMod val="85000"/>
                    <a:lumOff val="15000"/>
                  </a:schemeClr>
                </a:solidFill>
                <a:latin typeface="Abadi" panose="020B0604020104020204" pitchFamily="34" charset="0"/>
              </a:rPr>
              <a:t>()</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Calculated the number and occurrence of mission outcome of the orbits with .</a:t>
            </a:r>
            <a:r>
              <a:rPr lang="en-US" sz="2200" dirty="0" err="1">
                <a:solidFill>
                  <a:schemeClr val="tx1">
                    <a:lumMod val="85000"/>
                    <a:lumOff val="15000"/>
                  </a:schemeClr>
                </a:solidFill>
                <a:latin typeface="Abadi" panose="020B0604020104020204" pitchFamily="34" charset="0"/>
              </a:rPr>
              <a:t>value_counts</a:t>
            </a:r>
            <a:r>
              <a:rPr lang="en-US" sz="2200" dirty="0">
                <a:solidFill>
                  <a:schemeClr val="tx1">
                    <a:lumMod val="85000"/>
                    <a:lumOff val="15000"/>
                  </a:schemeClr>
                </a:solidFill>
                <a:latin typeface="Abadi" panose="020B0604020104020204" pitchFamily="34" charset="0"/>
              </a:rPr>
              <a:t>()</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Created a landing outcome label from Outcome column</a:t>
            </a:r>
          </a:p>
        </p:txBody>
      </p:sp>
    </p:spTree>
    <p:extLst>
      <p:ext uri="{BB962C8B-B14F-4D97-AF65-F5344CB8AC3E}">
        <p14:creationId xmlns:p14="http://schemas.microsoft.com/office/powerpoint/2010/main" val="279377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One chart type chosen was a scatter plot since it was easier to see the relationship between three variables, such as; Launch Sites (categorical), Payload Mass (numerical) and Class a numerical type which tell us if the launch was successful or not, it was converted from categorical type using One Hot Encoding.</a:t>
            </a:r>
          </a:p>
          <a:p>
            <a:pPr algn="just">
              <a:lnSpc>
                <a:spcPct val="100000"/>
              </a:lnSpc>
              <a:spcBef>
                <a:spcPts val="1400"/>
              </a:spcBef>
            </a:pPr>
            <a:r>
              <a:rPr lang="en-US" sz="2200" dirty="0">
                <a:solidFill>
                  <a:schemeClr val="accent3">
                    <a:lumMod val="25000"/>
                  </a:schemeClr>
                </a:solidFill>
                <a:latin typeface="Abadi"/>
              </a:rPr>
              <a:t>Bar charts were implemented as well to compare between categories (i.e., Orbit) and numerical data (i.e., Success Rate).</a:t>
            </a:r>
          </a:p>
          <a:p>
            <a:pPr algn="just">
              <a:lnSpc>
                <a:spcPct val="100000"/>
              </a:lnSpc>
              <a:spcBef>
                <a:spcPts val="1400"/>
              </a:spcBef>
            </a:pPr>
            <a:r>
              <a:rPr lang="en-US" sz="2200" dirty="0">
                <a:solidFill>
                  <a:schemeClr val="accent3">
                    <a:lumMod val="25000"/>
                  </a:schemeClr>
                </a:solidFill>
                <a:latin typeface="Abadi"/>
              </a:rPr>
              <a:t>Line plots were used as well to depict us the trend (i.e., Success Rate) throughout time.</a:t>
            </a:r>
          </a:p>
          <a:p>
            <a:pPr algn="just">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sp>
        <p:nvSpPr>
          <p:cNvPr id="2" name="Text Placeholder 2">
            <a:extLst>
              <a:ext uri="{FF2B5EF4-FFF2-40B4-BE49-F238E27FC236}">
                <a16:creationId xmlns:a16="http://schemas.microsoft.com/office/drawing/2014/main" id="{85D9681C-2167-BB07-6CAC-FA37C514ADCE}"/>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EDA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https://tinyurl.com/pbmwy396</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2072"/>
            <a:ext cx="9745589" cy="4765841"/>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Some of the SQL queries performed for this project were:</a:t>
            </a:r>
          </a:p>
          <a:p>
            <a:pPr lvl="1" algn="just">
              <a:lnSpc>
                <a:spcPct val="100000"/>
              </a:lnSpc>
              <a:spcBef>
                <a:spcPts val="1400"/>
              </a:spcBef>
            </a:pPr>
            <a:r>
              <a:rPr lang="en-US" sz="1800" dirty="0">
                <a:solidFill>
                  <a:schemeClr val="accent3">
                    <a:lumMod val="25000"/>
                  </a:schemeClr>
                </a:solidFill>
                <a:latin typeface="Abadi"/>
              </a:rPr>
              <a:t>SELECT DISTINCT, to obtain unique launch site names.</a:t>
            </a:r>
          </a:p>
          <a:p>
            <a:pPr lvl="1" algn="just">
              <a:lnSpc>
                <a:spcPct val="100000"/>
              </a:lnSpc>
              <a:spcBef>
                <a:spcPts val="1400"/>
              </a:spcBef>
            </a:pPr>
            <a:r>
              <a:rPr lang="en-US" sz="1800" dirty="0">
                <a:solidFill>
                  <a:schemeClr val="accent3">
                    <a:lumMod val="25000"/>
                  </a:schemeClr>
                </a:solidFill>
                <a:latin typeface="Abadi"/>
              </a:rPr>
              <a:t>WHERE, LIKE and LIMIT, to apply certain conditions, such as; launch sites that begin with certain string and display only a limited number of results from that query.</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SUM() and AVG(), to display the total and average mass carried by boosters, for example.</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MIN(), to obtain the minimum value of a numerical feature.</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BETWEEN _ AND _, to display results within a certain range of values.</a:t>
            </a:r>
          </a:p>
          <a:p>
            <a:pPr lvl="1">
              <a:lnSpc>
                <a:spcPct val="100000"/>
              </a:lnSpc>
              <a:spcBef>
                <a:spcPts val="1400"/>
              </a:spcBef>
            </a:pPr>
            <a:r>
              <a:rPr lang="en-US" sz="1800" dirty="0">
                <a:solidFill>
                  <a:schemeClr val="accent3">
                    <a:lumMod val="25000"/>
                  </a:schemeClr>
                </a:solidFill>
                <a:latin typeface="Abadi" panose="020B0604020104020204" pitchFamily="34" charset="0"/>
              </a:rPr>
              <a:t>COUNT(), to get the total count of a categorical feature.</a:t>
            </a:r>
          </a:p>
          <a:p>
            <a:pPr lvl="1">
              <a:lnSpc>
                <a:spcPct val="100000"/>
              </a:lnSpc>
              <a:spcBef>
                <a:spcPts val="1400"/>
              </a:spcBef>
            </a:pPr>
            <a:r>
              <a:rPr lang="en-US" sz="1800" dirty="0">
                <a:solidFill>
                  <a:schemeClr val="accent3">
                    <a:lumMod val="25000"/>
                  </a:schemeClr>
                </a:solidFill>
                <a:latin typeface="Abadi" panose="020B0604020104020204" pitchFamily="34" charset="0"/>
              </a:rPr>
              <a:t>AS, to give a name to the result column for better understanding.</a:t>
            </a:r>
          </a:p>
          <a:p>
            <a:pPr lvl="1">
              <a:lnSpc>
                <a:spcPct val="100000"/>
              </a:lnSpc>
              <a:spcBef>
                <a:spcPts val="1400"/>
              </a:spcBef>
            </a:pPr>
            <a:r>
              <a:rPr lang="en-US" sz="1800" dirty="0">
                <a:solidFill>
                  <a:schemeClr val="accent3">
                    <a:lumMod val="25000"/>
                  </a:schemeClr>
                </a:solidFill>
                <a:latin typeface="Abadi" panose="020B0604020104020204" pitchFamily="34" charset="0"/>
              </a:rPr>
              <a:t>GROUP BY, to group the query results by categories.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2FAF98E-D0BD-EAE9-B6D5-FDB2793A4916}"/>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EDA with SQL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https://tinyurl.com/yavspkxz</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29903"/>
            <a:ext cx="10515600" cy="3363503"/>
          </a:xfrm>
          <a:prstGeom prst="rect">
            <a:avLst/>
          </a:prstGeom>
        </p:spPr>
        <p:txBody>
          <a:bodyPr>
            <a:noAutofit/>
          </a:bodyPr>
          <a:lstStyle/>
          <a:p>
            <a:pPr algn="just">
              <a:lnSpc>
                <a:spcPct val="100000"/>
              </a:lnSpc>
              <a:spcBef>
                <a:spcPts val="1400"/>
              </a:spcBef>
            </a:pPr>
            <a:r>
              <a:rPr lang="en-US" sz="2100" dirty="0">
                <a:solidFill>
                  <a:schemeClr val="accent3">
                    <a:lumMod val="25000"/>
                  </a:schemeClr>
                </a:solidFill>
                <a:latin typeface="Abadi" panose="020B0604020104020204" pitchFamily="34" charset="0"/>
              </a:rPr>
              <a:t>0bjects created with Folium:</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A site map object was created to locate all coordinate points in.</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Map markers to create labels for the points in certain coordinates.</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Circles were created to surround the area around NASA Space Center’s coordinates.</a:t>
            </a:r>
          </a:p>
          <a:p>
            <a:pPr lvl="1" algn="just">
              <a:lnSpc>
                <a:spcPct val="100000"/>
              </a:lnSpc>
              <a:spcBef>
                <a:spcPts val="1400"/>
              </a:spcBef>
            </a:pPr>
            <a:r>
              <a:rPr lang="en-US" sz="2100" dirty="0" err="1">
                <a:solidFill>
                  <a:schemeClr val="accent3">
                    <a:lumMod val="25000"/>
                  </a:schemeClr>
                </a:solidFill>
                <a:latin typeface="Abadi" panose="020B0604020104020204" pitchFamily="34" charset="0"/>
              </a:rPr>
              <a:t>MarkerCluster</a:t>
            </a:r>
            <a:r>
              <a:rPr lang="en-US" sz="2100" dirty="0">
                <a:solidFill>
                  <a:schemeClr val="accent3">
                    <a:lumMod val="25000"/>
                  </a:schemeClr>
                </a:solidFill>
                <a:latin typeface="Abadi" panose="020B0604020104020204" pitchFamily="34" charset="0"/>
              </a:rPr>
              <a:t> to simplify a map containing many markers having the same coordinate.</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A mouse position object to get the coordinate for a mouse over on the map.</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Poly Line object was created to connect the coastline coordinates to launch sites.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4F5FEB99-B78A-9256-1F8E-06E4EE200FFE}"/>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interactive map with Folium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https://tinyurl.com/mte2zuta</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A scatter chart to show the correlation between payload and launch success was added.</a:t>
            </a:r>
          </a:p>
          <a:p>
            <a:pPr algn="just">
              <a:lnSpc>
                <a:spcPct val="100000"/>
              </a:lnSpc>
              <a:spcBef>
                <a:spcPts val="1400"/>
              </a:spcBef>
            </a:pPr>
            <a:r>
              <a:rPr lang="en-US" sz="2200" dirty="0">
                <a:solidFill>
                  <a:schemeClr val="accent3">
                    <a:lumMod val="25000"/>
                  </a:schemeClr>
                </a:solidFill>
                <a:latin typeface="Abadi" panose="020B0604020104020204" pitchFamily="34" charset="0"/>
              </a:rPr>
              <a:t>A pie chart to show the total successful launches count for all sites was added.</a:t>
            </a:r>
          </a:p>
          <a:p>
            <a:pPr algn="just">
              <a:lnSpc>
                <a:spcPct val="100000"/>
              </a:lnSpc>
              <a:spcBef>
                <a:spcPts val="1400"/>
              </a:spcBef>
            </a:pPr>
            <a:r>
              <a:rPr lang="en-US" sz="2200" dirty="0">
                <a:solidFill>
                  <a:schemeClr val="accent3">
                    <a:lumMod val="25000"/>
                  </a:schemeClr>
                </a:solidFill>
                <a:latin typeface="Abadi" panose="020B0604020104020204" pitchFamily="34" charset="0"/>
              </a:rPr>
              <a:t>Implemented a dropdown list to enable launch site selection for the user.</a:t>
            </a:r>
          </a:p>
          <a:p>
            <a:pPr algn="just">
              <a:lnSpc>
                <a:spcPct val="100000"/>
              </a:lnSpc>
              <a:spcBef>
                <a:spcPts val="1400"/>
              </a:spcBef>
            </a:pPr>
            <a:r>
              <a:rPr lang="en-US" sz="2200" dirty="0">
                <a:solidFill>
                  <a:schemeClr val="accent3">
                    <a:lumMod val="25000"/>
                  </a:schemeClr>
                </a:solidFill>
                <a:latin typeface="Abadi" panose="020B0604020104020204" pitchFamily="34" charset="0"/>
              </a:rPr>
              <a:t>Implemented a slider to select payload range.</a:t>
            </a:r>
          </a:p>
          <a:p>
            <a:pPr algn="just">
              <a:lnSpc>
                <a:spcPct val="100000"/>
              </a:lnSpc>
              <a:spcBef>
                <a:spcPts val="1400"/>
              </a:spcBef>
            </a:pPr>
            <a:r>
              <a:rPr lang="en-US" sz="2200" dirty="0">
                <a:solidFill>
                  <a:schemeClr val="accent3">
                    <a:lumMod val="25000"/>
                  </a:schemeClr>
                </a:solidFill>
                <a:latin typeface="Abadi" panose="020B0604020104020204" pitchFamily="34" charset="0"/>
              </a:rPr>
              <a:t>Callback functions to determine the site dropdown and payload slider as input and the scatter chart and pie chart as outputs were defined.</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D7AC35A6-24D3-258E-A9B5-DE457A61D3DB}"/>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https://tinyurl.com/2jzk82ak</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Type casting was firstly introduced into the data preparation for model predictions.</a:t>
            </a:r>
          </a:p>
          <a:p>
            <a:pPr algn="just">
              <a:lnSpc>
                <a:spcPct val="100000"/>
              </a:lnSpc>
              <a:spcBef>
                <a:spcPts val="1400"/>
              </a:spcBef>
            </a:pPr>
            <a:r>
              <a:rPr lang="en-US" sz="2200" dirty="0">
                <a:solidFill>
                  <a:schemeClr val="accent3">
                    <a:lumMod val="25000"/>
                  </a:schemeClr>
                </a:solidFill>
                <a:latin typeface="Abadi" panose="020B0604020104020204" pitchFamily="34" charset="0"/>
              </a:rPr>
              <a:t>Data standardized and transformed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fit_transform</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split into train and test data.</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best parameters were obtained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through different estimators such as: Logistic </a:t>
            </a:r>
            <a:r>
              <a:rPr lang="en-US" sz="2200" dirty="0" err="1">
                <a:solidFill>
                  <a:schemeClr val="accent3">
                    <a:lumMod val="25000"/>
                  </a:schemeClr>
                </a:solidFill>
                <a:latin typeface="Abadi" panose="020B0604020104020204" pitchFamily="34" charset="0"/>
              </a:rPr>
              <a:t>Gegression</a:t>
            </a:r>
            <a:r>
              <a:rPr lang="en-US" sz="2200" dirty="0">
                <a:solidFill>
                  <a:schemeClr val="accent3">
                    <a:lumMod val="25000"/>
                  </a:schemeClr>
                </a:solidFill>
                <a:latin typeface="Abadi" panose="020B0604020104020204" pitchFamily="34" charset="0"/>
              </a:rPr>
              <a:t>, SVC, Decision Tree and, </a:t>
            </a:r>
            <a:r>
              <a:rPr lang="en-US" sz="2200" dirty="0" err="1">
                <a:solidFill>
                  <a:schemeClr val="accent3">
                    <a:lumMod val="25000"/>
                  </a:schemeClr>
                </a:solidFill>
                <a:latin typeface="Abadi" panose="020B0604020104020204" pitchFamily="34" charset="0"/>
              </a:rPr>
              <a:t>Kneighbours</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model was trained in test data with the best parameters.</a:t>
            </a:r>
          </a:p>
          <a:p>
            <a:pPr algn="just">
              <a:lnSpc>
                <a:spcPct val="100000"/>
              </a:lnSpc>
              <a:spcBef>
                <a:spcPts val="1400"/>
              </a:spcBef>
            </a:pPr>
            <a:r>
              <a:rPr lang="en-US" sz="2200" dirty="0">
                <a:solidFill>
                  <a:schemeClr val="accent3">
                    <a:lumMod val="25000"/>
                  </a:schemeClr>
                </a:solidFill>
                <a:latin typeface="Abadi" panose="020B0604020104020204" pitchFamily="34" charset="0"/>
              </a:rPr>
              <a:t>Results were compared to find the method that performs best.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57676452-68ED-FAE6-7005-46B69E051332}"/>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https://tinyurl.com/4wrzcrhx</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It was found that the launch sites with highest success rates are KSC LC-39A and VAFB SLC 4E.</a:t>
            </a:r>
          </a:p>
          <a:p>
            <a:pPr>
              <a:lnSpc>
                <a:spcPct val="100000"/>
              </a:lnSpc>
              <a:spcBef>
                <a:spcPts val="1400"/>
              </a:spcBef>
            </a:pPr>
            <a:r>
              <a:rPr lang="en-US" sz="2200" dirty="0">
                <a:solidFill>
                  <a:schemeClr val="accent3">
                    <a:lumMod val="25000"/>
                  </a:schemeClr>
                </a:solidFill>
                <a:latin typeface="Abadi" panose="020B0604020104020204" pitchFamily="34" charset="0"/>
              </a:rPr>
              <a:t>There are no rockets launched for payload mass greater than 10000.</a:t>
            </a:r>
          </a:p>
          <a:p>
            <a:pPr>
              <a:lnSpc>
                <a:spcPct val="100000"/>
              </a:lnSpc>
              <a:spcBef>
                <a:spcPts val="1400"/>
              </a:spcBef>
            </a:pPr>
            <a:r>
              <a:rPr lang="en-US" sz="2200" dirty="0">
                <a:solidFill>
                  <a:schemeClr val="accent3">
                    <a:lumMod val="25000"/>
                  </a:schemeClr>
                </a:solidFill>
                <a:latin typeface="Abadi" panose="020B0604020104020204" pitchFamily="34" charset="0"/>
              </a:rPr>
              <a:t>Orbits with highest success rates are VLEO, SSO, HEO, GEO and ES-L1.</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kept increasing since 2013 until 2020.</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performance was found in machine learning models with the Logistic Regression, SVM and Decision Tree Classifier methods, with a score of 94.4%, 94.4% and 83.3%,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 with the </a:t>
            </a:r>
            <a:r>
              <a:rPr lang="en-US" sz="2200" dirty="0" err="1">
                <a:solidFill>
                  <a:schemeClr val="accent3">
                    <a:lumMod val="25000"/>
                  </a:schemeClr>
                </a:solidFill>
                <a:latin typeface="Abadi" panose="020B0604020104020204" pitchFamily="34" charset="0"/>
              </a:rPr>
              <a:t>Kneighbours</a:t>
            </a:r>
            <a:r>
              <a:rPr lang="en-US" sz="2200" dirty="0">
                <a:solidFill>
                  <a:schemeClr val="accent3">
                    <a:lumMod val="25000"/>
                  </a:schemeClr>
                </a:solidFill>
                <a:latin typeface="Abadi" panose="020B0604020104020204" pitchFamily="34" charset="0"/>
              </a:rPr>
              <a:t> method was found to overfitting.</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From this plot we can see that CCAFS LC-40 has a success rate of 60%</a:t>
            </a: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has a success rate of 77%</a:t>
            </a:r>
          </a:p>
          <a:p>
            <a:pPr algn="just">
              <a:lnSpc>
                <a:spcPct val="100000"/>
              </a:lnSpc>
              <a:spcBef>
                <a:spcPts val="1400"/>
              </a:spcBef>
            </a:pPr>
            <a:r>
              <a:rPr lang="en-US" sz="2200" dirty="0">
                <a:solidFill>
                  <a:schemeClr val="accent3">
                    <a:lumMod val="25000"/>
                  </a:schemeClr>
                </a:solidFill>
                <a:latin typeface="Abadi" panose="020B0604020104020204" pitchFamily="34" charset="0"/>
              </a:rPr>
              <a:t>VAFB SLC 4E has a success rate of 77%</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9C379B1C-9A26-E8B9-7105-223A63489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054"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VAFB-SLC launch site has no rockets launched for heavy payload mass, greater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2775EAF3-C142-4AFF-81AF-FCDEDFF83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64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orbits SSO, HEO, GEO, ES-L1 have the highest success rate with 100%, and VLEO with ~80%.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6" name="Picture 2">
            <a:extLst>
              <a:ext uri="{FF2B5EF4-FFF2-40B4-BE49-F238E27FC236}">
                <a16:creationId xmlns:a16="http://schemas.microsoft.com/office/drawing/2014/main" id="{21B56CB4-E2E4-FAC8-F26A-369EB5861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805" y="1441032"/>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For the LEO orbit the success appears to be related to the number of flights.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050" name="Picture 2">
            <a:extLst>
              <a:ext uri="{FF2B5EF4-FFF2-40B4-BE49-F238E27FC236}">
                <a16:creationId xmlns:a16="http://schemas.microsoft.com/office/drawing/2014/main" id="{F3F49428-D6E1-F7E8-5D1B-5CFEEE186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08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orbits Polar (PO), LEO and ISS have more successful landings with heavy payloads.</a:t>
            </a:r>
          </a:p>
          <a:p>
            <a:pPr algn="just">
              <a:lnSpc>
                <a:spcPct val="100000"/>
              </a:lnSpc>
              <a:spcBef>
                <a:spcPts val="1400"/>
              </a:spcBef>
            </a:pPr>
            <a:r>
              <a:rPr lang="en-US" sz="2200" dirty="0">
                <a:solidFill>
                  <a:schemeClr val="accent3">
                    <a:lumMod val="25000"/>
                  </a:schemeClr>
                </a:solidFill>
                <a:latin typeface="Abadi" panose="020B0604020104020204" pitchFamily="34" charset="0"/>
              </a:rPr>
              <a:t>For GTO we cannot distinguish well the relationship between landing rate and payload mass since both categories are present, more like 50/50.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3074" name="Picture 2">
            <a:extLst>
              <a:ext uri="{FF2B5EF4-FFF2-40B4-BE49-F238E27FC236}">
                <a16:creationId xmlns:a16="http://schemas.microsoft.com/office/drawing/2014/main" id="{5724C519-5D08-4DA9-41D0-3922D40CA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80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Success rate is increasing consistently from 2013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4098" name="Picture 2">
            <a:extLst>
              <a:ext uri="{FF2B5EF4-FFF2-40B4-BE49-F238E27FC236}">
                <a16:creationId xmlns:a16="http://schemas.microsoft.com/office/drawing/2014/main" id="{28912F15-CAD8-7446-1D40-02E0B8DCD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945" y="1664711"/>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unique launch site names are:</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 FROM</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 LIKE,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8" name="Table 7">
            <a:extLst>
              <a:ext uri="{FF2B5EF4-FFF2-40B4-BE49-F238E27FC236}">
                <a16:creationId xmlns:a16="http://schemas.microsoft.com/office/drawing/2014/main" id="{B80E5ED8-CF2A-5FEC-5F63-B7C29FEC135E}"/>
              </a:ext>
            </a:extLst>
          </p:cNvPr>
          <p:cNvGraphicFramePr>
            <a:graphicFrameLocks noGrp="1"/>
          </p:cNvGraphicFramePr>
          <p:nvPr>
            <p:extLst>
              <p:ext uri="{D42A27DB-BD31-4B8C-83A1-F6EECF244321}">
                <p14:modId xmlns:p14="http://schemas.microsoft.com/office/powerpoint/2010/main" val="2168323484"/>
              </p:ext>
            </p:extLst>
          </p:nvPr>
        </p:nvGraphicFramePr>
        <p:xfrm>
          <a:off x="770011" y="1869599"/>
          <a:ext cx="10352914" cy="2675104"/>
        </p:xfrm>
        <a:graphic>
          <a:graphicData uri="http://schemas.openxmlformats.org/drawingml/2006/table">
            <a:tbl>
              <a:tblPr/>
              <a:tblGrid>
                <a:gridCol w="800951">
                  <a:extLst>
                    <a:ext uri="{9D8B030D-6E8A-4147-A177-3AD203B41FA5}">
                      <a16:colId xmlns:a16="http://schemas.microsoft.com/office/drawing/2014/main" val="2478484893"/>
                    </a:ext>
                  </a:extLst>
                </a:gridCol>
                <a:gridCol w="749157">
                  <a:extLst>
                    <a:ext uri="{9D8B030D-6E8A-4147-A177-3AD203B41FA5}">
                      <a16:colId xmlns:a16="http://schemas.microsoft.com/office/drawing/2014/main" val="2610768450"/>
                    </a:ext>
                  </a:extLst>
                </a:gridCol>
                <a:gridCol w="1310185">
                  <a:extLst>
                    <a:ext uri="{9D8B030D-6E8A-4147-A177-3AD203B41FA5}">
                      <a16:colId xmlns:a16="http://schemas.microsoft.com/office/drawing/2014/main" val="3507766669"/>
                    </a:ext>
                  </a:extLst>
                </a:gridCol>
                <a:gridCol w="1037230">
                  <a:extLst>
                    <a:ext uri="{9D8B030D-6E8A-4147-A177-3AD203B41FA5}">
                      <a16:colId xmlns:a16="http://schemas.microsoft.com/office/drawing/2014/main" val="1896005590"/>
                    </a:ext>
                  </a:extLst>
                </a:gridCol>
                <a:gridCol w="1602343">
                  <a:extLst>
                    <a:ext uri="{9D8B030D-6E8A-4147-A177-3AD203B41FA5}">
                      <a16:colId xmlns:a16="http://schemas.microsoft.com/office/drawing/2014/main" val="1149882579"/>
                    </a:ext>
                  </a:extLst>
                </a:gridCol>
                <a:gridCol w="813311">
                  <a:extLst>
                    <a:ext uri="{9D8B030D-6E8A-4147-A177-3AD203B41FA5}">
                      <a16:colId xmlns:a16="http://schemas.microsoft.com/office/drawing/2014/main" val="564351119"/>
                    </a:ext>
                  </a:extLst>
                </a:gridCol>
                <a:gridCol w="586854">
                  <a:extLst>
                    <a:ext uri="{9D8B030D-6E8A-4147-A177-3AD203B41FA5}">
                      <a16:colId xmlns:a16="http://schemas.microsoft.com/office/drawing/2014/main" val="1405535621"/>
                    </a:ext>
                  </a:extLst>
                </a:gridCol>
                <a:gridCol w="1408504">
                  <a:extLst>
                    <a:ext uri="{9D8B030D-6E8A-4147-A177-3AD203B41FA5}">
                      <a16:colId xmlns:a16="http://schemas.microsoft.com/office/drawing/2014/main" val="1980075671"/>
                    </a:ext>
                  </a:extLst>
                </a:gridCol>
                <a:gridCol w="740435">
                  <a:extLst>
                    <a:ext uri="{9D8B030D-6E8A-4147-A177-3AD203B41FA5}">
                      <a16:colId xmlns:a16="http://schemas.microsoft.com/office/drawing/2014/main" val="519203041"/>
                    </a:ext>
                  </a:extLst>
                </a:gridCol>
                <a:gridCol w="1303944">
                  <a:extLst>
                    <a:ext uri="{9D8B030D-6E8A-4147-A177-3AD203B41FA5}">
                      <a16:colId xmlns:a16="http://schemas.microsoft.com/office/drawing/2014/main" val="1891015861"/>
                    </a:ext>
                  </a:extLst>
                </a:gridCol>
              </a:tblGrid>
              <a:tr h="478124">
                <a:tc>
                  <a:txBody>
                    <a:bodyPr/>
                    <a:lstStyle/>
                    <a:p>
                      <a:pPr algn="ctr" fontAlgn="ctr"/>
                      <a:r>
                        <a:rPr lang="en-US" sz="1100" b="1" i="0" u="none" strike="noStrike">
                          <a:solidFill>
                            <a:srgbClr val="000000"/>
                          </a:solidFill>
                          <a:effectLst/>
                          <a:latin typeface="Calibri" panose="020F0502020204030204" pitchFamily="34" charset="0"/>
                        </a:rPr>
                        <a:t>Date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Time (UTC)</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Booster_Version</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Launch_Site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Payload</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PAYLOAD_</a:t>
                      </a:r>
                    </a:p>
                    <a:p>
                      <a:pPr algn="ctr" fontAlgn="ctr"/>
                      <a:r>
                        <a:rPr lang="en-US" sz="1100" b="1" i="0" u="none" strike="noStrike" dirty="0">
                          <a:solidFill>
                            <a:srgbClr val="000000"/>
                          </a:solidFill>
                          <a:effectLst/>
                          <a:latin typeface="Calibri" panose="020F0502020204030204" pitchFamily="34" charset="0"/>
                        </a:rPr>
                        <a:t>MASS__KG_</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Orbit</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Customer</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Mission_</a:t>
                      </a:r>
                    </a:p>
                    <a:p>
                      <a:pPr algn="ctr" fontAlgn="ctr"/>
                      <a:r>
                        <a:rPr lang="en-US" sz="1100" b="1" i="0" u="none" strike="noStrike" dirty="0">
                          <a:solidFill>
                            <a:srgbClr val="000000"/>
                          </a:solidFill>
                          <a:effectLst/>
                          <a:latin typeface="Calibri" panose="020F0502020204030204" pitchFamily="34" charset="0"/>
                        </a:rPr>
                        <a:t>Outcome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Landing _Outcome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560730268"/>
                  </a:ext>
                </a:extLst>
              </a:tr>
              <a:tr h="432702">
                <a:tc>
                  <a:txBody>
                    <a:bodyPr/>
                    <a:lstStyle/>
                    <a:p>
                      <a:pPr algn="r" fontAlgn="b"/>
                      <a:r>
                        <a:rPr lang="en-US" sz="1100" b="0" i="0" u="none" strike="noStrike">
                          <a:solidFill>
                            <a:srgbClr val="000000"/>
                          </a:solidFill>
                          <a:effectLst/>
                          <a:latin typeface="Calibri" panose="020F0502020204030204" pitchFamily="34" charset="0"/>
                        </a:rPr>
                        <a:t>4/6/2010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18:45:00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B0003</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Dragon Spacecraft Qualification Unit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SpaceX</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dirty="0">
                          <a:solidFill>
                            <a:srgbClr val="000000"/>
                          </a:solidFill>
                          <a:effectLst/>
                          <a:latin typeface="Calibri" panose="020F0502020204030204" pitchFamily="34" charset="0"/>
                        </a:rPr>
                        <a:t>Failure (parachute)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103502451"/>
                  </a:ext>
                </a:extLst>
              </a:tr>
              <a:tr h="853452">
                <a:tc>
                  <a:txBody>
                    <a:bodyPr/>
                    <a:lstStyle/>
                    <a:p>
                      <a:pPr algn="r" fontAlgn="b"/>
                      <a:r>
                        <a:rPr lang="en-US" sz="1100" b="0" i="0" u="none" strike="noStrike">
                          <a:solidFill>
                            <a:srgbClr val="000000"/>
                          </a:solidFill>
                          <a:effectLst/>
                          <a:latin typeface="Calibri" panose="020F0502020204030204" pitchFamily="34" charset="0"/>
                        </a:rPr>
                        <a:t>8/12/2010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15:43:00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F9 v1.0 B0004</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Dragon demo flight C1, two CubeSats, barrel of </a:t>
                      </a:r>
                      <a:r>
                        <a:rPr lang="en-US" sz="1100" b="0" i="0" u="none" strike="noStrike" dirty="0" err="1">
                          <a:solidFill>
                            <a:srgbClr val="000000"/>
                          </a:solidFill>
                          <a:effectLst/>
                          <a:latin typeface="Calibri" panose="020F0502020204030204" pitchFamily="34" charset="0"/>
                        </a:rPr>
                        <a:t>Brouere</a:t>
                      </a:r>
                      <a:r>
                        <a:rPr lang="en-US" sz="1100" b="0" i="0" u="none" strike="noStrike" dirty="0">
                          <a:solidFill>
                            <a:srgbClr val="000000"/>
                          </a:solidFill>
                          <a:effectLst/>
                          <a:latin typeface="Calibri" panose="020F0502020204030204" pitchFamily="34" charset="0"/>
                        </a:rPr>
                        <a:t> cheese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NASA (COTS) NRO</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Failure (parachute)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087882572"/>
                  </a:ext>
                </a:extLst>
              </a:tr>
              <a:tr h="432702">
                <a:tc>
                  <a:txBody>
                    <a:bodyPr/>
                    <a:lstStyle/>
                    <a:p>
                      <a:pPr algn="l" fontAlgn="b"/>
                      <a:r>
                        <a:rPr lang="en-US" sz="1100" b="0" i="0" u="none" strike="noStrike">
                          <a:solidFill>
                            <a:srgbClr val="000000"/>
                          </a:solidFill>
                          <a:effectLst/>
                          <a:latin typeface="Calibri" panose="020F0502020204030204" pitchFamily="34" charset="0"/>
                        </a:rPr>
                        <a:t>22/05/2012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7:44:00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B0005</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Dragon demo flight C2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525</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NASA (COTS)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852830687"/>
                  </a:ext>
                </a:extLst>
              </a:tr>
              <a:tr h="239062">
                <a:tc>
                  <a:txBody>
                    <a:bodyPr/>
                    <a:lstStyle/>
                    <a:p>
                      <a:pPr algn="r" fontAlgn="b"/>
                      <a:r>
                        <a:rPr lang="en-US" sz="1100" b="0" i="0" u="none" strike="noStrike">
                          <a:solidFill>
                            <a:srgbClr val="000000"/>
                          </a:solidFill>
                          <a:effectLst/>
                          <a:latin typeface="Calibri" panose="020F0502020204030204" pitchFamily="34" charset="0"/>
                        </a:rPr>
                        <a:t>8/10/2012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F9 v1.0 B0006</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SpaceX CRS-1</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NASA (CRS)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746764301"/>
                  </a:ext>
                </a:extLst>
              </a:tr>
              <a:tr h="239062">
                <a:tc>
                  <a:txBody>
                    <a:bodyPr/>
                    <a:lstStyle/>
                    <a:p>
                      <a:pPr algn="r" fontAlgn="b"/>
                      <a:r>
                        <a:rPr lang="en-US" sz="1100" b="0" i="0" u="none" strike="noStrike">
                          <a:solidFill>
                            <a:srgbClr val="000000"/>
                          </a:solidFill>
                          <a:effectLst/>
                          <a:latin typeface="Calibri" panose="020F0502020204030204" pitchFamily="34" charset="0"/>
                        </a:rPr>
                        <a:t>1/3/2013</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15:10:00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B0007</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SpaceX CRS-2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677</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NASA (CRS)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dirty="0">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42960960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equal to 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equal to 2,928.4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was on 01-05-2017.</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MIN(), FROM, WHERE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 AND, BETWEEN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10326708" cy="45556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SpaceX advertises the reusage of the first stage improving the cost of rocket launches. With the data available from these launches for the Falcon 9, we can try to find out through Machine Learning tools, if the rocket will land or not by considering variables such as; </a:t>
            </a:r>
            <a:r>
              <a:rPr lang="en-US" sz="1700" dirty="0" err="1">
                <a:solidFill>
                  <a:schemeClr val="accent3">
                    <a:lumMod val="25000"/>
                  </a:schemeClr>
                </a:solidFill>
                <a:latin typeface="Abadi" panose="020B0604020104020204" pitchFamily="34" charset="0"/>
              </a:rPr>
              <a:t>PayloadMass</a:t>
            </a:r>
            <a:r>
              <a:rPr lang="en-US" sz="1700" dirty="0">
                <a:solidFill>
                  <a:schemeClr val="accent3">
                    <a:lumMod val="25000"/>
                  </a:schemeClr>
                </a:solidFill>
                <a:latin typeface="Abadi" panose="020B0604020104020204" pitchFamily="34" charset="0"/>
              </a:rPr>
              <a:t>, Orbit, </a:t>
            </a:r>
            <a:r>
              <a:rPr lang="en-US" sz="1700" dirty="0" err="1">
                <a:solidFill>
                  <a:schemeClr val="accent3">
                    <a:lumMod val="25000"/>
                  </a:schemeClr>
                </a:solidFill>
                <a:latin typeface="Abadi" panose="020B0604020104020204" pitchFamily="34" charset="0"/>
              </a:rPr>
              <a:t>LaunchSite</a:t>
            </a:r>
            <a:r>
              <a:rPr lang="en-US" sz="1700" dirty="0">
                <a:solidFill>
                  <a:schemeClr val="accent3">
                    <a:lumMod val="25000"/>
                  </a:schemeClr>
                </a:solidFill>
                <a:latin typeface="Abadi" panose="020B0604020104020204" pitchFamily="34" charset="0"/>
              </a:rPr>
              <a:t>, Outcome, Class, among others.</a:t>
            </a:r>
          </a:p>
          <a:p>
            <a:pP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Exploratory Data Analysis was done before the model, in which was found that launch sites KSC LC-39A and VAFB SLC 4E have the highest success rate with 77%.</a:t>
            </a:r>
          </a:p>
          <a:p>
            <a:pPr>
              <a:lnSpc>
                <a:spcPct val="100000"/>
              </a:lnSpc>
              <a:spcBef>
                <a:spcPts val="1400"/>
              </a:spcBef>
            </a:pPr>
            <a:r>
              <a:rPr lang="en-US" sz="1700" dirty="0">
                <a:solidFill>
                  <a:schemeClr val="accent3">
                    <a:lumMod val="25000"/>
                  </a:schemeClr>
                </a:solidFill>
                <a:latin typeface="Abadi" panose="020B0604020104020204" pitchFamily="34" charset="0"/>
              </a:rPr>
              <a:t>Launch sites are located close to coast lines and railways, distanced from cities.</a:t>
            </a:r>
          </a:p>
          <a:p>
            <a:pPr>
              <a:lnSpc>
                <a:spcPct val="100000"/>
              </a:lnSpc>
              <a:spcBef>
                <a:spcPts val="1400"/>
              </a:spcBef>
            </a:pPr>
            <a:r>
              <a:rPr lang="en-US" sz="1700" dirty="0">
                <a:solidFill>
                  <a:schemeClr val="accent3">
                    <a:lumMod val="25000"/>
                  </a:schemeClr>
                </a:solidFill>
                <a:latin typeface="Abadi" panose="020B0604020104020204" pitchFamily="34" charset="0"/>
              </a:rPr>
              <a:t>Orbits </a:t>
            </a:r>
            <a:r>
              <a:rPr lang="es-ES" sz="1700" dirty="0">
                <a:solidFill>
                  <a:schemeClr val="accent3">
                    <a:lumMod val="25000"/>
                  </a:schemeClr>
                </a:solidFill>
                <a:latin typeface="Abadi" panose="020B0604020104020204" pitchFamily="34" charset="0"/>
              </a:rPr>
              <a:t>VLEO, SSO, HEO, GEO and ES-L1</a:t>
            </a:r>
            <a:r>
              <a:rPr lang="en-US" sz="1700" dirty="0">
                <a:solidFill>
                  <a:schemeClr val="accent3">
                    <a:lumMod val="25000"/>
                  </a:schemeClr>
                </a:solidFill>
                <a:latin typeface="Abadi" panose="020B0604020104020204" pitchFamily="34" charset="0"/>
              </a:rPr>
              <a:t> have a higher success rate between 80% and 100%.</a:t>
            </a:r>
          </a:p>
          <a:p>
            <a:pPr>
              <a:lnSpc>
                <a:spcPct val="100000"/>
              </a:lnSpc>
              <a:spcBef>
                <a:spcPts val="1400"/>
              </a:spcBef>
            </a:pPr>
            <a:r>
              <a:rPr lang="en-US" sz="1700" dirty="0">
                <a:solidFill>
                  <a:schemeClr val="accent3">
                    <a:lumMod val="25000"/>
                  </a:schemeClr>
                </a:solidFill>
                <a:latin typeface="Abadi" panose="020B0604020104020204" pitchFamily="34" charset="0"/>
              </a:rPr>
              <a:t>The success rate since 2013 kept increasing onwards until 2020.</a:t>
            </a:r>
          </a:p>
          <a:p>
            <a:pPr>
              <a:lnSpc>
                <a:spcPct val="100000"/>
              </a:lnSpc>
              <a:spcBef>
                <a:spcPts val="1400"/>
              </a:spcBef>
            </a:pPr>
            <a:r>
              <a:rPr lang="en-US" sz="1700" dirty="0">
                <a:solidFill>
                  <a:schemeClr val="accent3">
                    <a:lumMod val="25000"/>
                  </a:schemeClr>
                </a:solidFill>
                <a:latin typeface="Abadi" panose="020B0604020104020204" pitchFamily="34" charset="0"/>
              </a:rPr>
              <a:t>From the machine learning model, the methods that perform best are Logistic Regression and SVM with an accuracy metric of 94% of the model against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is: 100 successes and 1 failure.</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COUNT(), AS, FROM, WHERE, LIKE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7" name="Object 6">
            <a:extLst>
              <a:ext uri="{FF2B5EF4-FFF2-40B4-BE49-F238E27FC236}">
                <a16:creationId xmlns:a16="http://schemas.microsoft.com/office/drawing/2014/main" id="{F761B9C9-99EF-8DA4-0E2E-2840C264413D}"/>
              </a:ext>
            </a:extLst>
          </p:cNvPr>
          <p:cNvGraphicFramePr>
            <a:graphicFrameLocks noChangeAspect="1"/>
          </p:cNvGraphicFramePr>
          <p:nvPr>
            <p:extLst>
              <p:ext uri="{D42A27DB-BD31-4B8C-83A1-F6EECF244321}">
                <p14:modId xmlns:p14="http://schemas.microsoft.com/office/powerpoint/2010/main" val="2962351958"/>
              </p:ext>
            </p:extLst>
          </p:nvPr>
        </p:nvGraphicFramePr>
        <p:xfrm>
          <a:off x="770010" y="2330161"/>
          <a:ext cx="9615935" cy="2813631"/>
        </p:xfrm>
        <a:graphic>
          <a:graphicData uri="http://schemas.openxmlformats.org/presentationml/2006/ole">
            <mc:AlternateContent xmlns:mc="http://schemas.openxmlformats.org/markup-compatibility/2006">
              <mc:Choice xmlns:v="urn:schemas-microsoft-com:vml" Requires="v">
                <p:oleObj name="Worksheet" r:id="rId3" imgW="8496281" imgH="2485896" progId="Excel.Sheet.12">
                  <p:embed/>
                </p:oleObj>
              </mc:Choice>
              <mc:Fallback>
                <p:oleObj name="Worksheet" r:id="rId3" imgW="8496281" imgH="2485896" progId="Excel.Sheet.12">
                  <p:embed/>
                  <p:pic>
                    <p:nvPicPr>
                      <p:cNvPr id="0" name=""/>
                      <p:cNvPicPr/>
                      <p:nvPr/>
                    </p:nvPicPr>
                    <p:blipFill>
                      <a:blip r:embed="rId4"/>
                      <a:stretch>
                        <a:fillRect/>
                      </a:stretch>
                    </p:blipFill>
                    <p:spPr>
                      <a:xfrm>
                        <a:off x="770010" y="2330161"/>
                        <a:ext cx="9615935" cy="2813631"/>
                      </a:xfrm>
                      <a:prstGeom prst="rect">
                        <a:avLst/>
                      </a:prstGeom>
                    </p:spPr>
                  </p:pic>
                </p:oleObj>
              </mc:Fallback>
            </mc:AlternateContent>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year 2015 are: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AS, FROM, WHERE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Object 5">
            <a:extLst>
              <a:ext uri="{FF2B5EF4-FFF2-40B4-BE49-F238E27FC236}">
                <a16:creationId xmlns:a16="http://schemas.microsoft.com/office/drawing/2014/main" id="{08EA67EC-29CA-EF88-C1CD-7A4FE095B189}"/>
              </a:ext>
            </a:extLst>
          </p:cNvPr>
          <p:cNvGraphicFramePr>
            <a:graphicFrameLocks noChangeAspect="1"/>
          </p:cNvGraphicFramePr>
          <p:nvPr>
            <p:extLst>
              <p:ext uri="{D42A27DB-BD31-4B8C-83A1-F6EECF244321}">
                <p14:modId xmlns:p14="http://schemas.microsoft.com/office/powerpoint/2010/main" val="841397037"/>
              </p:ext>
            </p:extLst>
          </p:nvPr>
        </p:nvGraphicFramePr>
        <p:xfrm>
          <a:off x="2408573" y="2935099"/>
          <a:ext cx="7238476" cy="987801"/>
        </p:xfrm>
        <a:graphic>
          <a:graphicData uri="http://schemas.openxmlformats.org/presentationml/2006/ole">
            <mc:AlternateContent xmlns:mc="http://schemas.openxmlformats.org/markup-compatibility/2006">
              <mc:Choice xmlns:v="urn:schemas-microsoft-com:vml" Requires="v">
                <p:oleObj name="Worksheet" r:id="rId3" imgW="4257820" imgH="581081" progId="Excel.Sheet.12">
                  <p:embed/>
                </p:oleObj>
              </mc:Choice>
              <mc:Fallback>
                <p:oleObj name="Worksheet" r:id="rId3" imgW="4257820" imgH="581081" progId="Excel.Sheet.12">
                  <p:embed/>
                  <p:pic>
                    <p:nvPicPr>
                      <p:cNvPr id="0" name=""/>
                      <p:cNvPicPr/>
                      <p:nvPr/>
                    </p:nvPicPr>
                    <p:blipFill>
                      <a:blip r:embed="rId4"/>
                      <a:stretch>
                        <a:fillRect/>
                      </a:stretch>
                    </p:blipFill>
                    <p:spPr>
                      <a:xfrm>
                        <a:off x="2408573" y="2935099"/>
                        <a:ext cx="7238476" cy="987801"/>
                      </a:xfrm>
                      <a:prstGeom prst="rect">
                        <a:avLst/>
                      </a:prstGeom>
                    </p:spPr>
                  </p:pic>
                </p:oleObj>
              </mc:Fallback>
            </mc:AlternateContent>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Object 5">
            <a:extLst>
              <a:ext uri="{FF2B5EF4-FFF2-40B4-BE49-F238E27FC236}">
                <a16:creationId xmlns:a16="http://schemas.microsoft.com/office/drawing/2014/main" id="{01AC78A7-645A-CD6D-EC69-D0A9F434AD17}"/>
              </a:ext>
            </a:extLst>
          </p:cNvPr>
          <p:cNvGraphicFramePr>
            <a:graphicFrameLocks noChangeAspect="1"/>
          </p:cNvGraphicFramePr>
          <p:nvPr>
            <p:extLst>
              <p:ext uri="{D42A27DB-BD31-4B8C-83A1-F6EECF244321}">
                <p14:modId xmlns:p14="http://schemas.microsoft.com/office/powerpoint/2010/main" val="1850646502"/>
              </p:ext>
            </p:extLst>
          </p:nvPr>
        </p:nvGraphicFramePr>
        <p:xfrm>
          <a:off x="770011" y="3039269"/>
          <a:ext cx="9896475" cy="962025"/>
        </p:xfrm>
        <a:graphic>
          <a:graphicData uri="http://schemas.openxmlformats.org/presentationml/2006/ole">
            <mc:AlternateContent xmlns:mc="http://schemas.openxmlformats.org/markup-compatibility/2006">
              <mc:Choice xmlns:v="urn:schemas-microsoft-com:vml" Requires="v">
                <p:oleObj name="Worksheet" r:id="rId3" imgW="9896408" imgH="962108" progId="Excel.Sheet.12">
                  <p:embed/>
                </p:oleObj>
              </mc:Choice>
              <mc:Fallback>
                <p:oleObj name="Worksheet" r:id="rId3" imgW="9896408" imgH="962108" progId="Excel.Sheet.12">
                  <p:embed/>
                  <p:pic>
                    <p:nvPicPr>
                      <p:cNvPr id="0" name=""/>
                      <p:cNvPicPr/>
                      <p:nvPr/>
                    </p:nvPicPr>
                    <p:blipFill>
                      <a:blip r:embed="rId4"/>
                      <a:stretch>
                        <a:fillRect/>
                      </a:stretch>
                    </p:blipFill>
                    <p:spPr>
                      <a:xfrm>
                        <a:off x="770011" y="3039269"/>
                        <a:ext cx="9896475" cy="962025"/>
                      </a:xfrm>
                      <a:prstGeom prst="rect">
                        <a:avLst/>
                      </a:prstGeom>
                    </p:spPr>
                  </p:pic>
                </p:oleObj>
              </mc:Fallback>
            </mc:AlternateContent>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0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on a large scale that launch sites are </a:t>
            </a:r>
            <a:r>
              <a:rPr lang="en-US" sz="2200" dirty="0" err="1">
                <a:solidFill>
                  <a:schemeClr val="accent3">
                    <a:lumMod val="25000"/>
                  </a:schemeClr>
                </a:solidFill>
                <a:latin typeface="Abadi"/>
              </a:rPr>
              <a:t>splitted</a:t>
            </a:r>
            <a:r>
              <a:rPr lang="en-US" sz="2200" dirty="0">
                <a:solidFill>
                  <a:schemeClr val="accent3">
                    <a:lumMod val="25000"/>
                  </a:schemeClr>
                </a:solidFill>
                <a:latin typeface="Abadi"/>
              </a:rPr>
              <a:t> on 2 areas: </a:t>
            </a:r>
          </a:p>
          <a:p>
            <a:pPr lvl="1">
              <a:lnSpc>
                <a:spcPct val="100000"/>
              </a:lnSpc>
              <a:spcBef>
                <a:spcPts val="1400"/>
              </a:spcBef>
            </a:pPr>
            <a:r>
              <a:rPr lang="en-US" sz="1800" dirty="0">
                <a:solidFill>
                  <a:schemeClr val="accent3">
                    <a:lumMod val="25000"/>
                  </a:schemeClr>
                </a:solidFill>
                <a:latin typeface="Abadi"/>
              </a:rPr>
              <a:t>A group of 10 different locations are to the west side of the country.</a:t>
            </a:r>
          </a:p>
          <a:p>
            <a:pPr lvl="1">
              <a:lnSpc>
                <a:spcPct val="100000"/>
              </a:lnSpc>
              <a:spcBef>
                <a:spcPts val="1400"/>
              </a:spcBef>
            </a:pPr>
            <a:r>
              <a:rPr lang="en-US" sz="1800" dirty="0">
                <a:solidFill>
                  <a:schemeClr val="accent3">
                    <a:lumMod val="25000"/>
                  </a:schemeClr>
                </a:solidFill>
                <a:latin typeface="Abadi"/>
              </a:rPr>
              <a:t>46 points located in the east side.</a:t>
            </a:r>
          </a:p>
          <a:p>
            <a:pPr lvl="1">
              <a:lnSpc>
                <a:spcPct val="100000"/>
              </a:lnSpc>
              <a:spcBef>
                <a:spcPts val="1400"/>
              </a:spcBef>
            </a:pPr>
            <a:r>
              <a:rPr lang="en-US" sz="1800" dirty="0">
                <a:solidFill>
                  <a:schemeClr val="accent3">
                    <a:lumMod val="25000"/>
                  </a:schemeClr>
                </a:solidFill>
                <a:latin typeface="Abadi"/>
              </a:rPr>
              <a:t>Both groups are located near the coast line.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8" name="Picture 7">
            <a:extLst>
              <a:ext uri="{FF2B5EF4-FFF2-40B4-BE49-F238E27FC236}">
                <a16:creationId xmlns:a16="http://schemas.microsoft.com/office/drawing/2014/main" id="{A01922CC-9551-8424-85FE-3B10265EC1AA}"/>
              </a:ext>
            </a:extLst>
          </p:cNvPr>
          <p:cNvPicPr>
            <a:picLocks noChangeAspect="1"/>
          </p:cNvPicPr>
          <p:nvPr/>
        </p:nvPicPr>
        <p:blipFill>
          <a:blip r:embed="rId3"/>
          <a:stretch>
            <a:fillRect/>
          </a:stretch>
        </p:blipFill>
        <p:spPr>
          <a:xfrm>
            <a:off x="2327348" y="1364583"/>
            <a:ext cx="7400925" cy="32575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r>
              <a:rPr lang="en-US" dirty="0">
                <a:solidFill>
                  <a:schemeClr val="accent3">
                    <a:lumMod val="25000"/>
                  </a:schemeClr>
                </a:solidFill>
              </a:rPr>
              <a:t>Each launch site outcome is shown in green color if the launch was successful or red</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Launch Sites</a:t>
            </a:r>
          </a:p>
        </p:txBody>
      </p:sp>
      <p:pic>
        <p:nvPicPr>
          <p:cNvPr id="4" name="Picture 3">
            <a:extLst>
              <a:ext uri="{FF2B5EF4-FFF2-40B4-BE49-F238E27FC236}">
                <a16:creationId xmlns:a16="http://schemas.microsoft.com/office/drawing/2014/main" id="{B1B99991-2B5F-8EE5-B3A0-2B8EC4BDF0C8}"/>
              </a:ext>
            </a:extLst>
          </p:cNvPr>
          <p:cNvPicPr>
            <a:picLocks noChangeAspect="1"/>
          </p:cNvPicPr>
          <p:nvPr/>
        </p:nvPicPr>
        <p:blipFill>
          <a:blip r:embed="rId3"/>
          <a:stretch>
            <a:fillRect/>
          </a:stretch>
        </p:blipFill>
        <p:spPr>
          <a:xfrm>
            <a:off x="2305050" y="1452562"/>
            <a:ext cx="7581900" cy="39528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49927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North American company that promotes cost saving rocket launches by reusing the first stage. Through Python and machine learning tools we can take a data set using web scraping to gather information from different launches and analyze it to obtain patterns and get predictions.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are looking to determine if the landing of the first stage is successful for the Falcon 9 rocket, if so, we can determine the cost of the launch and provide this useful information to alternate companies that are looking to execute rocket launches whilst saving costs in the process.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596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10000"/>
                  </a:schemeClr>
                </a:solidFill>
                <a:latin typeface="Abadi"/>
              </a:rPr>
              <a:t>The data collection was obtained by making a request to the SpaceX API using Python and then, the Falcon 9 launch record were extracted from Wikipedia through web scrapping using Python the library </a:t>
            </a:r>
            <a:r>
              <a:rPr lang="en-US" sz="7600" dirty="0" err="1">
                <a:solidFill>
                  <a:schemeClr val="bg2">
                    <a:lumMod val="10000"/>
                  </a:schemeClr>
                </a:solidFill>
                <a:latin typeface="Abadi"/>
              </a:rPr>
              <a:t>BeautifulSoup</a:t>
            </a:r>
            <a:endParaRPr lang="en-US" sz="7600" dirty="0">
              <a:solidFill>
                <a:schemeClr val="bg2">
                  <a:lumMod val="10000"/>
                </a:schemeClr>
              </a:solidFill>
              <a:latin typeface="Abadi"/>
            </a:endParaRP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10000"/>
                  </a:schemeClr>
                </a:solidFill>
                <a:latin typeface="Abadi"/>
              </a:rPr>
              <a:t>To begin with data wrangling missing values were checked and for the numeric column data (</a:t>
            </a:r>
            <a:r>
              <a:rPr lang="en-US" sz="7600" dirty="0" err="1">
                <a:solidFill>
                  <a:schemeClr val="bg2">
                    <a:lumMod val="10000"/>
                  </a:schemeClr>
                </a:solidFill>
                <a:latin typeface="Abadi"/>
              </a:rPr>
              <a:t>PayloadMass</a:t>
            </a:r>
            <a:r>
              <a:rPr lang="en-US" sz="7600" dirty="0">
                <a:solidFill>
                  <a:schemeClr val="bg2">
                    <a:lumMod val="10000"/>
                  </a:schemeClr>
                </a:solidFill>
                <a:latin typeface="Abadi"/>
              </a:rPr>
              <a:t>) the missing values were replace by its respective mean</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200" dirty="0">
                <a:solidFill>
                  <a:schemeClr val="bg2">
                    <a:lumMod val="10000"/>
                  </a:schemeClr>
                </a:solidFill>
                <a:latin typeface="Abadi"/>
              </a:rPr>
              <a:t>Logistic Regression, SVM, Decision Tree, KNN were implemented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802" y="1488399"/>
            <a:ext cx="3403903" cy="4754789"/>
          </a:xfrm>
          <a:prstGeom prst="rect">
            <a:avLst/>
          </a:prstGeom>
        </p:spPr>
        <p:txBody>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datasets were collected by making a request to SpaceX’s API through Python and using the respective URL. After this, data cleaning and data wrangling was done.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steps in the flowchart sum up this part of the process.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Oval 2">
            <a:extLst>
              <a:ext uri="{FF2B5EF4-FFF2-40B4-BE49-F238E27FC236}">
                <a16:creationId xmlns:a16="http://schemas.microsoft.com/office/drawing/2014/main" id="{9F70AB3E-1B3A-416C-6945-DDC2B86F3E0A}"/>
              </a:ext>
            </a:extLst>
          </p:cNvPr>
          <p:cNvSpPr/>
          <p:nvPr/>
        </p:nvSpPr>
        <p:spPr>
          <a:xfrm>
            <a:off x="8369038" y="1395848"/>
            <a:ext cx="1371599" cy="596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Collection</a:t>
            </a:r>
          </a:p>
        </p:txBody>
      </p:sp>
      <p:sp>
        <p:nvSpPr>
          <p:cNvPr id="4" name="Rectangle: Rounded Corners 3">
            <a:extLst>
              <a:ext uri="{FF2B5EF4-FFF2-40B4-BE49-F238E27FC236}">
                <a16:creationId xmlns:a16="http://schemas.microsoft.com/office/drawing/2014/main" id="{DFEB5858-DB26-977E-860A-C467294D15A2}"/>
              </a:ext>
            </a:extLst>
          </p:cNvPr>
          <p:cNvSpPr/>
          <p:nvPr/>
        </p:nvSpPr>
        <p:spPr>
          <a:xfrm>
            <a:off x="8104678" y="2241575"/>
            <a:ext cx="1900319"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request to SpaceX API</a:t>
            </a:r>
          </a:p>
        </p:txBody>
      </p:sp>
      <p:sp>
        <p:nvSpPr>
          <p:cNvPr id="8" name="Rectangle: Rounded Corners 7">
            <a:extLst>
              <a:ext uri="{FF2B5EF4-FFF2-40B4-BE49-F238E27FC236}">
                <a16:creationId xmlns:a16="http://schemas.microsoft.com/office/drawing/2014/main" id="{F86D87BA-66E9-DE62-0732-294664D04AA5}"/>
              </a:ext>
            </a:extLst>
          </p:cNvPr>
          <p:cNvSpPr/>
          <p:nvPr/>
        </p:nvSpPr>
        <p:spPr>
          <a:xfrm>
            <a:off x="9433702" y="4454453"/>
            <a:ext cx="117987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cleaning</a:t>
            </a:r>
          </a:p>
        </p:txBody>
      </p:sp>
      <p:sp>
        <p:nvSpPr>
          <p:cNvPr id="9" name="Rectangle: Rounded Corners 8">
            <a:extLst>
              <a:ext uri="{FF2B5EF4-FFF2-40B4-BE49-F238E27FC236}">
                <a16:creationId xmlns:a16="http://schemas.microsoft.com/office/drawing/2014/main" id="{3BE434CF-C8CD-CAAA-F7AA-7829FD491A45}"/>
              </a:ext>
            </a:extLst>
          </p:cNvPr>
          <p:cNvSpPr/>
          <p:nvPr/>
        </p:nvSpPr>
        <p:spPr>
          <a:xfrm>
            <a:off x="9433702" y="5611918"/>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wrangling</a:t>
            </a:r>
          </a:p>
        </p:txBody>
      </p:sp>
      <p:cxnSp>
        <p:nvCxnSpPr>
          <p:cNvPr id="11" name="Straight Arrow Connector 10">
            <a:extLst>
              <a:ext uri="{FF2B5EF4-FFF2-40B4-BE49-F238E27FC236}">
                <a16:creationId xmlns:a16="http://schemas.microsoft.com/office/drawing/2014/main" id="{BE6588F7-B4DB-64AC-AC04-9CB179BED8EE}"/>
              </a:ext>
            </a:extLst>
          </p:cNvPr>
          <p:cNvCxnSpPr>
            <a:cxnSpLocks/>
            <a:stCxn id="3" idx="4"/>
            <a:endCxn id="4" idx="0"/>
          </p:cNvCxnSpPr>
          <p:nvPr/>
        </p:nvCxnSpPr>
        <p:spPr>
          <a:xfrm>
            <a:off x="9054838" y="1992051"/>
            <a:ext cx="0" cy="24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32ACEC-B174-BCEA-AE77-1A56AB38F363}"/>
              </a:ext>
            </a:extLst>
          </p:cNvPr>
          <p:cNvCxnSpPr>
            <a:cxnSpLocks/>
            <a:stCxn id="71" idx="3"/>
            <a:endCxn id="8" idx="1"/>
          </p:cNvCxnSpPr>
          <p:nvPr/>
        </p:nvCxnSpPr>
        <p:spPr>
          <a:xfrm flipV="1">
            <a:off x="9036971" y="4728978"/>
            <a:ext cx="396731" cy="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64ED39-8E17-3E52-E8EA-1736226F7012}"/>
              </a:ext>
            </a:extLst>
          </p:cNvPr>
          <p:cNvCxnSpPr>
            <a:cxnSpLocks/>
            <a:stCxn id="8" idx="2"/>
            <a:endCxn id="9" idx="0"/>
          </p:cNvCxnSpPr>
          <p:nvPr/>
        </p:nvCxnSpPr>
        <p:spPr>
          <a:xfrm flipH="1">
            <a:off x="10020147" y="5003502"/>
            <a:ext cx="3490" cy="608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D9644A80-313C-7389-30C0-8E3A3BB3CCB8}"/>
              </a:ext>
            </a:extLst>
          </p:cNvPr>
          <p:cNvSpPr/>
          <p:nvPr/>
        </p:nvSpPr>
        <p:spPr>
          <a:xfrm>
            <a:off x="4437332" y="5655364"/>
            <a:ext cx="1100199" cy="779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collected</a:t>
            </a:r>
          </a:p>
        </p:txBody>
      </p:sp>
      <p:sp>
        <p:nvSpPr>
          <p:cNvPr id="45" name="Rectangle: Rounded Corners 44">
            <a:extLst>
              <a:ext uri="{FF2B5EF4-FFF2-40B4-BE49-F238E27FC236}">
                <a16:creationId xmlns:a16="http://schemas.microsoft.com/office/drawing/2014/main" id="{03188E5D-4969-02FD-66BA-3FBBEA883782}"/>
              </a:ext>
            </a:extLst>
          </p:cNvPr>
          <p:cNvSpPr/>
          <p:nvPr/>
        </p:nvSpPr>
        <p:spPr>
          <a:xfrm>
            <a:off x="8306577" y="2771482"/>
            <a:ext cx="1496522"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response code:</a:t>
            </a:r>
          </a:p>
        </p:txBody>
      </p:sp>
      <p:sp>
        <p:nvSpPr>
          <p:cNvPr id="46" name="Flowchart: Decision 45">
            <a:extLst>
              <a:ext uri="{FF2B5EF4-FFF2-40B4-BE49-F238E27FC236}">
                <a16:creationId xmlns:a16="http://schemas.microsoft.com/office/drawing/2014/main" id="{E6B275B0-4973-F90F-959C-A17602BD8805}"/>
              </a:ext>
            </a:extLst>
          </p:cNvPr>
          <p:cNvSpPr/>
          <p:nvPr/>
        </p:nvSpPr>
        <p:spPr>
          <a:xfrm>
            <a:off x="8527018" y="3322262"/>
            <a:ext cx="1054118" cy="78391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it 200?</a:t>
            </a:r>
          </a:p>
        </p:txBody>
      </p:sp>
      <p:cxnSp>
        <p:nvCxnSpPr>
          <p:cNvPr id="48" name="Straight Arrow Connector 47">
            <a:extLst>
              <a:ext uri="{FF2B5EF4-FFF2-40B4-BE49-F238E27FC236}">
                <a16:creationId xmlns:a16="http://schemas.microsoft.com/office/drawing/2014/main" id="{BB371866-E0BD-DEEF-5C92-8CDEE05F4791}"/>
              </a:ext>
            </a:extLst>
          </p:cNvPr>
          <p:cNvCxnSpPr>
            <a:cxnSpLocks/>
            <a:stCxn id="4" idx="2"/>
            <a:endCxn id="45" idx="0"/>
          </p:cNvCxnSpPr>
          <p:nvPr/>
        </p:nvCxnSpPr>
        <p:spPr>
          <a:xfrm>
            <a:off x="9054838" y="2579931"/>
            <a:ext cx="0" cy="19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D703F9-05F9-3E62-9F36-BA7D1B46D0DA}"/>
              </a:ext>
            </a:extLst>
          </p:cNvPr>
          <p:cNvCxnSpPr>
            <a:cxnSpLocks/>
            <a:stCxn id="45" idx="2"/>
            <a:endCxn id="46" idx="0"/>
          </p:cNvCxnSpPr>
          <p:nvPr/>
        </p:nvCxnSpPr>
        <p:spPr>
          <a:xfrm flipH="1">
            <a:off x="9054077" y="3109838"/>
            <a:ext cx="761" cy="21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0797717-2195-1C34-B613-145D4A0AF83A}"/>
              </a:ext>
            </a:extLst>
          </p:cNvPr>
          <p:cNvCxnSpPr>
            <a:cxnSpLocks/>
            <a:stCxn id="46" idx="3"/>
            <a:endCxn id="4" idx="3"/>
          </p:cNvCxnSpPr>
          <p:nvPr/>
        </p:nvCxnSpPr>
        <p:spPr>
          <a:xfrm flipV="1">
            <a:off x="9581136" y="2410753"/>
            <a:ext cx="423861" cy="1303465"/>
          </a:xfrm>
          <a:prstGeom prst="bentConnector3">
            <a:avLst>
              <a:gd name="adj1" fmla="val 15393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14B139C-7A99-CDA2-C4C6-9A9CC06B664A}"/>
              </a:ext>
            </a:extLst>
          </p:cNvPr>
          <p:cNvSpPr txBox="1"/>
          <p:nvPr/>
        </p:nvSpPr>
        <p:spPr>
          <a:xfrm>
            <a:off x="9581136" y="3429000"/>
            <a:ext cx="795835" cy="307777"/>
          </a:xfrm>
          <a:prstGeom prst="rect">
            <a:avLst/>
          </a:prstGeom>
          <a:noFill/>
        </p:spPr>
        <p:txBody>
          <a:bodyPr wrap="square" rtlCol="0">
            <a:spAutoFit/>
          </a:bodyPr>
          <a:lstStyle/>
          <a:p>
            <a:r>
              <a:rPr lang="en-US" sz="1400" dirty="0"/>
              <a:t>No</a:t>
            </a:r>
          </a:p>
        </p:txBody>
      </p:sp>
      <p:cxnSp>
        <p:nvCxnSpPr>
          <p:cNvPr id="62" name="Straight Arrow Connector 61">
            <a:extLst>
              <a:ext uri="{FF2B5EF4-FFF2-40B4-BE49-F238E27FC236}">
                <a16:creationId xmlns:a16="http://schemas.microsoft.com/office/drawing/2014/main" id="{ADCE0A87-3D02-CBED-F596-E2F3115FA660}"/>
              </a:ext>
            </a:extLst>
          </p:cNvPr>
          <p:cNvCxnSpPr>
            <a:cxnSpLocks/>
            <a:stCxn id="46" idx="1"/>
            <a:endCxn id="64" idx="3"/>
          </p:cNvCxnSpPr>
          <p:nvPr/>
        </p:nvCxnSpPr>
        <p:spPr>
          <a:xfrm flipH="1">
            <a:off x="7190950" y="3714218"/>
            <a:ext cx="1336068" cy="2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7BD8A3C6-BD1A-7784-B6AA-B73B25FBCD3F}"/>
              </a:ext>
            </a:extLst>
          </p:cNvPr>
          <p:cNvSpPr/>
          <p:nvPr/>
        </p:nvSpPr>
        <p:spPr>
          <a:xfrm>
            <a:off x="5694428" y="3398597"/>
            <a:ext cx="1496522" cy="676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Successful request. Continue to decode</a:t>
            </a:r>
          </a:p>
        </p:txBody>
      </p:sp>
      <p:sp>
        <p:nvSpPr>
          <p:cNvPr id="68" name="TextBox 67">
            <a:extLst>
              <a:ext uri="{FF2B5EF4-FFF2-40B4-BE49-F238E27FC236}">
                <a16:creationId xmlns:a16="http://schemas.microsoft.com/office/drawing/2014/main" id="{F25B6532-98F6-B0DB-781A-8243336C5F04}"/>
              </a:ext>
            </a:extLst>
          </p:cNvPr>
          <p:cNvSpPr txBox="1"/>
          <p:nvPr/>
        </p:nvSpPr>
        <p:spPr>
          <a:xfrm>
            <a:off x="8067591" y="3449177"/>
            <a:ext cx="795835" cy="307777"/>
          </a:xfrm>
          <a:prstGeom prst="rect">
            <a:avLst/>
          </a:prstGeom>
          <a:noFill/>
        </p:spPr>
        <p:txBody>
          <a:bodyPr wrap="square" rtlCol="0">
            <a:spAutoFit/>
          </a:bodyPr>
          <a:lstStyle/>
          <a:p>
            <a:r>
              <a:rPr lang="en-US" sz="1400" dirty="0"/>
              <a:t>Yes</a:t>
            </a:r>
          </a:p>
        </p:txBody>
      </p:sp>
      <p:sp>
        <p:nvSpPr>
          <p:cNvPr id="69" name="Rectangle: Rounded Corners 68">
            <a:extLst>
              <a:ext uri="{FF2B5EF4-FFF2-40B4-BE49-F238E27FC236}">
                <a16:creationId xmlns:a16="http://schemas.microsoft.com/office/drawing/2014/main" id="{4535EB23-DEFF-443D-C993-91164286A651}"/>
              </a:ext>
            </a:extLst>
          </p:cNvPr>
          <p:cNvSpPr/>
          <p:nvPr/>
        </p:nvSpPr>
        <p:spPr>
          <a:xfrm>
            <a:off x="5694429" y="4427223"/>
            <a:ext cx="1496522" cy="63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Decode the response content as a </a:t>
            </a:r>
            <a:r>
              <a:rPr lang="en-US" sz="1200" dirty="0" err="1"/>
              <a:t>Json</a:t>
            </a:r>
            <a:r>
              <a:rPr lang="en-US" sz="1200" dirty="0"/>
              <a:t> file</a:t>
            </a:r>
          </a:p>
        </p:txBody>
      </p:sp>
      <p:sp>
        <p:nvSpPr>
          <p:cNvPr id="71" name="Rectangle: Rounded Corners 70">
            <a:extLst>
              <a:ext uri="{FF2B5EF4-FFF2-40B4-BE49-F238E27FC236}">
                <a16:creationId xmlns:a16="http://schemas.microsoft.com/office/drawing/2014/main" id="{E760AC1B-8DF0-AB31-A232-4B3CCAC95BDD}"/>
              </a:ext>
            </a:extLst>
          </p:cNvPr>
          <p:cNvSpPr/>
          <p:nvPr/>
        </p:nvSpPr>
        <p:spPr>
          <a:xfrm>
            <a:off x="7540449" y="4438199"/>
            <a:ext cx="1496522" cy="599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Turn the </a:t>
            </a:r>
            <a:r>
              <a:rPr lang="en-US" sz="1200" dirty="0" err="1"/>
              <a:t>Json</a:t>
            </a:r>
            <a:r>
              <a:rPr lang="en-US" sz="1200" dirty="0"/>
              <a:t> file into a Pandas </a:t>
            </a:r>
            <a:r>
              <a:rPr lang="en-US" sz="1200" dirty="0" err="1"/>
              <a:t>dataframe</a:t>
            </a:r>
            <a:endParaRPr lang="en-US" sz="1200" dirty="0"/>
          </a:p>
        </p:txBody>
      </p:sp>
      <p:cxnSp>
        <p:nvCxnSpPr>
          <p:cNvPr id="82" name="Straight Arrow Connector 81">
            <a:extLst>
              <a:ext uri="{FF2B5EF4-FFF2-40B4-BE49-F238E27FC236}">
                <a16:creationId xmlns:a16="http://schemas.microsoft.com/office/drawing/2014/main" id="{0AA4A6BF-48E9-B2E8-A64F-8F3C9F28B185}"/>
              </a:ext>
            </a:extLst>
          </p:cNvPr>
          <p:cNvCxnSpPr>
            <a:cxnSpLocks/>
            <a:stCxn id="64" idx="2"/>
            <a:endCxn id="69" idx="0"/>
          </p:cNvCxnSpPr>
          <p:nvPr/>
        </p:nvCxnSpPr>
        <p:spPr>
          <a:xfrm>
            <a:off x="6442689" y="4074957"/>
            <a:ext cx="1" cy="35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13CF654-F1F9-5850-00CE-3991348DA34E}"/>
              </a:ext>
            </a:extLst>
          </p:cNvPr>
          <p:cNvCxnSpPr>
            <a:cxnSpLocks/>
            <a:stCxn id="69" idx="3"/>
            <a:endCxn id="71" idx="1"/>
          </p:cNvCxnSpPr>
          <p:nvPr/>
        </p:nvCxnSpPr>
        <p:spPr>
          <a:xfrm flipV="1">
            <a:off x="7190951" y="4737770"/>
            <a:ext cx="349498" cy="5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Flowchart: Decision 105">
            <a:extLst>
              <a:ext uri="{FF2B5EF4-FFF2-40B4-BE49-F238E27FC236}">
                <a16:creationId xmlns:a16="http://schemas.microsoft.com/office/drawing/2014/main" id="{3C7AFFBD-E700-9D68-6AC1-5366DDC5B088}"/>
              </a:ext>
            </a:extLst>
          </p:cNvPr>
          <p:cNvSpPr/>
          <p:nvPr/>
        </p:nvSpPr>
        <p:spPr>
          <a:xfrm>
            <a:off x="7761650" y="5297562"/>
            <a:ext cx="1293187" cy="11436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there any missing data?</a:t>
            </a:r>
          </a:p>
        </p:txBody>
      </p:sp>
      <p:cxnSp>
        <p:nvCxnSpPr>
          <p:cNvPr id="109" name="Straight Arrow Connector 108">
            <a:extLst>
              <a:ext uri="{FF2B5EF4-FFF2-40B4-BE49-F238E27FC236}">
                <a16:creationId xmlns:a16="http://schemas.microsoft.com/office/drawing/2014/main" id="{42BA1BB2-6977-994F-FFEB-F54C68610FF5}"/>
              </a:ext>
            </a:extLst>
          </p:cNvPr>
          <p:cNvCxnSpPr>
            <a:cxnSpLocks/>
            <a:stCxn id="9" idx="1"/>
            <a:endCxn id="106" idx="3"/>
          </p:cNvCxnSpPr>
          <p:nvPr/>
        </p:nvCxnSpPr>
        <p:spPr>
          <a:xfrm flipH="1">
            <a:off x="9054837" y="5869403"/>
            <a:ext cx="378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90A36491-B52D-FF2B-5F21-9D36557D3CD8}"/>
              </a:ext>
            </a:extLst>
          </p:cNvPr>
          <p:cNvSpPr/>
          <p:nvPr/>
        </p:nvSpPr>
        <p:spPr>
          <a:xfrm>
            <a:off x="5988877" y="5319906"/>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Replace with mean value</a:t>
            </a:r>
          </a:p>
        </p:txBody>
      </p:sp>
      <p:sp>
        <p:nvSpPr>
          <p:cNvPr id="112" name="Rectangle: Rounded Corners 111">
            <a:extLst>
              <a:ext uri="{FF2B5EF4-FFF2-40B4-BE49-F238E27FC236}">
                <a16:creationId xmlns:a16="http://schemas.microsoft.com/office/drawing/2014/main" id="{258030B2-92CE-A9B5-4CDF-1D31C13CA91D}"/>
              </a:ext>
            </a:extLst>
          </p:cNvPr>
          <p:cNvSpPr/>
          <p:nvPr/>
        </p:nvSpPr>
        <p:spPr>
          <a:xfrm>
            <a:off x="5988876" y="6183759"/>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Continue with data wrangling</a:t>
            </a:r>
          </a:p>
        </p:txBody>
      </p:sp>
      <p:cxnSp>
        <p:nvCxnSpPr>
          <p:cNvPr id="124" name="Connector: Elbow 123">
            <a:extLst>
              <a:ext uri="{FF2B5EF4-FFF2-40B4-BE49-F238E27FC236}">
                <a16:creationId xmlns:a16="http://schemas.microsoft.com/office/drawing/2014/main" id="{5D9B4A03-EEDD-D09E-5EEB-684021444B43}"/>
              </a:ext>
            </a:extLst>
          </p:cNvPr>
          <p:cNvCxnSpPr>
            <a:cxnSpLocks/>
            <a:stCxn id="106" idx="2"/>
            <a:endCxn id="112" idx="3"/>
          </p:cNvCxnSpPr>
          <p:nvPr/>
        </p:nvCxnSpPr>
        <p:spPr>
          <a:xfrm rot="5400000">
            <a:off x="7785005" y="5818005"/>
            <a:ext cx="12700" cy="1246479"/>
          </a:xfrm>
          <a:prstGeom prst="bentConnector4">
            <a:avLst>
              <a:gd name="adj1" fmla="val 1414268"/>
              <a:gd name="adj2" fmla="val 7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2A6A1A1-9BA7-99DB-FE1B-E9FFF0703243}"/>
              </a:ext>
            </a:extLst>
          </p:cNvPr>
          <p:cNvCxnSpPr>
            <a:cxnSpLocks/>
            <a:stCxn id="106" idx="1"/>
            <a:endCxn id="111" idx="3"/>
          </p:cNvCxnSpPr>
          <p:nvPr/>
        </p:nvCxnSpPr>
        <p:spPr>
          <a:xfrm rot="10800000">
            <a:off x="7161766" y="5577391"/>
            <a:ext cx="599884" cy="2920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3298DE7-AC1D-FFD7-C44A-57C7D3BB7ACB}"/>
              </a:ext>
            </a:extLst>
          </p:cNvPr>
          <p:cNvCxnSpPr>
            <a:cxnSpLocks/>
            <a:stCxn id="111" idx="1"/>
            <a:endCxn id="23" idx="6"/>
          </p:cNvCxnSpPr>
          <p:nvPr/>
        </p:nvCxnSpPr>
        <p:spPr>
          <a:xfrm rot="10800000" flipV="1">
            <a:off x="5537531" y="5577391"/>
            <a:ext cx="451346" cy="4677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465FD74-B82B-EDDA-1192-84303BD192DF}"/>
              </a:ext>
            </a:extLst>
          </p:cNvPr>
          <p:cNvCxnSpPr>
            <a:cxnSpLocks/>
            <a:stCxn id="112" idx="1"/>
            <a:endCxn id="23" idx="6"/>
          </p:cNvCxnSpPr>
          <p:nvPr/>
        </p:nvCxnSpPr>
        <p:spPr>
          <a:xfrm rot="10800000">
            <a:off x="5537532" y="6045130"/>
            <a:ext cx="451345" cy="3961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D8935A6E-DBAF-06EB-323E-B1D9DB7F19B8}"/>
              </a:ext>
            </a:extLst>
          </p:cNvPr>
          <p:cNvSpPr txBox="1"/>
          <p:nvPr/>
        </p:nvSpPr>
        <p:spPr>
          <a:xfrm>
            <a:off x="7454188" y="5577390"/>
            <a:ext cx="795835" cy="307777"/>
          </a:xfrm>
          <a:prstGeom prst="rect">
            <a:avLst/>
          </a:prstGeom>
          <a:noFill/>
        </p:spPr>
        <p:txBody>
          <a:bodyPr wrap="square" rtlCol="0">
            <a:spAutoFit/>
          </a:bodyPr>
          <a:lstStyle/>
          <a:p>
            <a:r>
              <a:rPr lang="en-US" sz="1400" dirty="0"/>
              <a:t>Yes</a:t>
            </a:r>
          </a:p>
        </p:txBody>
      </p:sp>
      <p:sp>
        <p:nvSpPr>
          <p:cNvPr id="146" name="TextBox 145">
            <a:extLst>
              <a:ext uri="{FF2B5EF4-FFF2-40B4-BE49-F238E27FC236}">
                <a16:creationId xmlns:a16="http://schemas.microsoft.com/office/drawing/2014/main" id="{0A417E9C-3979-F921-83E5-85EDB110C7EE}"/>
              </a:ext>
            </a:extLst>
          </p:cNvPr>
          <p:cNvSpPr txBox="1"/>
          <p:nvPr/>
        </p:nvSpPr>
        <p:spPr>
          <a:xfrm>
            <a:off x="7464744" y="6363296"/>
            <a:ext cx="795835" cy="307777"/>
          </a:xfrm>
          <a:prstGeom prst="rect">
            <a:avLst/>
          </a:prstGeom>
          <a:noFill/>
        </p:spPr>
        <p:txBody>
          <a:bodyPr wrap="square" rtlCol="0">
            <a:spAutoFit/>
          </a:bodyPr>
          <a:lstStyle/>
          <a:p>
            <a:r>
              <a:rPr lang="en-US" sz="1400" dirty="0"/>
              <a:t>No</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6443" y="1355849"/>
            <a:ext cx="7174820" cy="480002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3230" y="5910019"/>
            <a:ext cx="10348004" cy="702458"/>
          </a:xfrm>
          <a:prstGeom prst="rect">
            <a:avLst/>
          </a:prstGeom>
        </p:spPr>
        <p:txBody>
          <a:bodyPr vert="horz" lIns="91440" tIns="45720" rIns="91440" bIns="45720" rtlCol="0" anchor="t">
            <a:normAutofit fontScale="47500" lnSpcReduction="20000"/>
          </a:bodyPr>
          <a:lstStyle/>
          <a:p>
            <a:pPr marL="0" indent="0">
              <a:lnSpc>
                <a:spcPct val="100000"/>
              </a:lnSpc>
              <a:spcBef>
                <a:spcPts val="1400"/>
              </a:spcBef>
              <a:buNone/>
            </a:pPr>
            <a:endParaRPr lang="en-US" sz="3400" dirty="0">
              <a:solidFill>
                <a:schemeClr val="accent3">
                  <a:lumMod val="25000"/>
                </a:schemeClr>
              </a:solidFill>
              <a:latin typeface="Abadi"/>
            </a:endParaRPr>
          </a:p>
          <a:p>
            <a:pPr>
              <a:lnSpc>
                <a:spcPct val="100000"/>
              </a:lnSpc>
              <a:spcBef>
                <a:spcPts val="1400"/>
              </a:spcBef>
            </a:pPr>
            <a:r>
              <a:rPr lang="en-US" sz="3400" dirty="0">
                <a:solidFill>
                  <a:schemeClr val="accent3">
                    <a:lumMod val="25000"/>
                  </a:schemeClr>
                </a:solidFill>
                <a:latin typeface="Abadi" panose="020B0604020104020204" pitchFamily="34" charset="0"/>
              </a:rPr>
              <a:t>The GitHub URL of the completed SpaceX API calls notebook</a:t>
            </a:r>
            <a:r>
              <a:rPr lang="en-US" sz="3400" dirty="0">
                <a:solidFill>
                  <a:schemeClr val="bg2">
                    <a:lumMod val="10000"/>
                  </a:schemeClr>
                </a:solidFill>
                <a:latin typeface="Abadi" panose="020B0604020104020204" pitchFamily="34" charset="0"/>
              </a:rPr>
              <a:t> is available at: </a:t>
            </a:r>
            <a:r>
              <a:rPr lang="en-US" sz="3400" u="sng" dirty="0">
                <a:solidFill>
                  <a:srgbClr val="1C7DDB"/>
                </a:solidFill>
                <a:latin typeface="Abadi" panose="020B0604020104020204" pitchFamily="34" charset="0"/>
              </a:rPr>
              <a:t>https://tinyurl.com/96kjewaf</a:t>
            </a:r>
            <a:endParaRPr lang="en-US" sz="3400" u="sng"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4D0CD4BF-FDD6-128A-5899-ED39244068F9}"/>
              </a:ext>
            </a:extLst>
          </p:cNvPr>
          <p:cNvSpPr/>
          <p:nvPr/>
        </p:nvSpPr>
        <p:spPr>
          <a:xfrm>
            <a:off x="7049067" y="1534886"/>
            <a:ext cx="1469571" cy="86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 Collection: </a:t>
            </a:r>
            <a:r>
              <a:rPr lang="en-US" sz="1400" dirty="0">
                <a:solidFill>
                  <a:schemeClr val="bg1"/>
                </a:solidFill>
                <a:latin typeface="Abadi"/>
              </a:rPr>
              <a:t>SpaceX API</a:t>
            </a:r>
            <a:endParaRPr lang="en-US" sz="1400" dirty="0">
              <a:solidFill>
                <a:schemeClr val="bg1"/>
              </a:solidFill>
            </a:endParaRPr>
          </a:p>
        </p:txBody>
      </p:sp>
      <p:sp>
        <p:nvSpPr>
          <p:cNvPr id="7" name="Flowchart: Alternate Process 6">
            <a:extLst>
              <a:ext uri="{FF2B5EF4-FFF2-40B4-BE49-F238E27FC236}">
                <a16:creationId xmlns:a16="http://schemas.microsoft.com/office/drawing/2014/main" id="{CE9A226F-9FA3-D62C-A351-A15E6AB04449}"/>
              </a:ext>
            </a:extLst>
          </p:cNvPr>
          <p:cNvSpPr/>
          <p:nvPr/>
        </p:nvSpPr>
        <p:spPr>
          <a:xfrm>
            <a:off x="6969861" y="2627747"/>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a:t>
            </a:r>
            <a:r>
              <a:rPr lang="en-US" sz="1400" b="1" dirty="0"/>
              <a:t>requests</a:t>
            </a:r>
            <a:endParaRPr lang="en-US" sz="1400" dirty="0"/>
          </a:p>
        </p:txBody>
      </p:sp>
      <p:sp>
        <p:nvSpPr>
          <p:cNvPr id="8" name="TextBox 7">
            <a:extLst>
              <a:ext uri="{FF2B5EF4-FFF2-40B4-BE49-F238E27FC236}">
                <a16:creationId xmlns:a16="http://schemas.microsoft.com/office/drawing/2014/main" id="{6A60B729-DCB7-B206-9CF6-521DA74E9409}"/>
              </a:ext>
            </a:extLst>
          </p:cNvPr>
          <p:cNvSpPr txBox="1"/>
          <p:nvPr/>
        </p:nvSpPr>
        <p:spPr>
          <a:xfrm>
            <a:off x="820739" y="1534886"/>
            <a:ext cx="3288995" cy="5370701"/>
          </a:xfrm>
          <a:prstGeom prst="rect">
            <a:avLst/>
          </a:prstGeom>
          <a:noFill/>
        </p:spPr>
        <p:txBody>
          <a:bodyPr wrap="square" rtlCol="0">
            <a:spAutoFit/>
          </a:bodyPr>
          <a:lstStyle/>
          <a:p>
            <a:pPr marL="342900" indent="-342900" algn="just">
              <a:buFont typeface="+mj-lt"/>
              <a:buAutoNum type="arabicPeriod"/>
            </a:pPr>
            <a:r>
              <a:rPr lang="en-US" sz="1700" dirty="0"/>
              <a:t>Load requests library, that will make HTTP requests to get the data from the API + Pandas/NumPy </a:t>
            </a:r>
          </a:p>
          <a:p>
            <a:pPr marL="342900" indent="-342900" algn="just">
              <a:buFont typeface="+mj-lt"/>
              <a:buAutoNum type="arabicPeriod"/>
            </a:pPr>
            <a:r>
              <a:rPr lang="en-US" sz="1700" dirty="0"/>
              <a:t>Get the URL and call the API where data is available</a:t>
            </a:r>
          </a:p>
          <a:p>
            <a:pPr marL="342900" indent="-342900" algn="just">
              <a:buFont typeface="+mj-lt"/>
              <a:buAutoNum type="arabicPeriod"/>
            </a:pPr>
            <a:r>
              <a:rPr lang="en-US" sz="1700" dirty="0"/>
              <a:t>200 means the request was successful</a:t>
            </a:r>
          </a:p>
          <a:p>
            <a:pPr marL="342900" indent="-342900" algn="just">
              <a:buFont typeface="+mj-lt"/>
              <a:buAutoNum type="arabicPeriod"/>
            </a:pPr>
            <a:r>
              <a:rPr lang="en-US" sz="1700" dirty="0"/>
              <a:t>Check the content obtained</a:t>
            </a:r>
          </a:p>
          <a:p>
            <a:pPr marL="342900" indent="-342900" algn="just">
              <a:buFont typeface="+mj-lt"/>
              <a:buAutoNum type="arabicPeriod"/>
            </a:pPr>
            <a:r>
              <a:rPr lang="en-US" sz="1700" dirty="0"/>
              <a:t>Convert the successful response to </a:t>
            </a:r>
            <a:r>
              <a:rPr lang="en-US" sz="1700" dirty="0" err="1"/>
              <a:t>Json</a:t>
            </a:r>
            <a:endParaRPr lang="en-US" sz="1700" dirty="0"/>
          </a:p>
          <a:p>
            <a:pPr marL="342900" indent="-342900" algn="just">
              <a:buFont typeface="+mj-lt"/>
              <a:buAutoNum type="arabicPeriod"/>
            </a:pPr>
            <a:r>
              <a:rPr lang="en-US" sz="1700" dirty="0"/>
              <a:t>Then turn it into a Pandas </a:t>
            </a:r>
            <a:r>
              <a:rPr lang="en-US" sz="1700" dirty="0" err="1"/>
              <a:t>dataframe</a:t>
            </a:r>
            <a:endParaRPr lang="en-US" sz="1700" dirty="0"/>
          </a:p>
          <a:p>
            <a:pPr marL="342900" indent="-342900" algn="just">
              <a:buFont typeface="+mj-lt"/>
              <a:buAutoNum type="arabicPeriod"/>
            </a:pPr>
            <a:r>
              <a:rPr lang="en-US" sz="1700" dirty="0"/>
              <a:t>Print &amp; begin with the data cleaning and wrangling making sure data makes sense and is valid.</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Flowchart: Alternate Process 8">
            <a:extLst>
              <a:ext uri="{FF2B5EF4-FFF2-40B4-BE49-F238E27FC236}">
                <a16:creationId xmlns:a16="http://schemas.microsoft.com/office/drawing/2014/main" id="{60CBFB44-C833-0547-D2FB-8EDC0E360DBC}"/>
              </a:ext>
            </a:extLst>
          </p:cNvPr>
          <p:cNvSpPr/>
          <p:nvPr/>
        </p:nvSpPr>
        <p:spPr>
          <a:xfrm>
            <a:off x="6969860" y="321672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 </a:t>
            </a:r>
          </a:p>
        </p:txBody>
      </p:sp>
      <p:sp>
        <p:nvSpPr>
          <p:cNvPr id="10" name="Flowchart: Alternate Process 9">
            <a:extLst>
              <a:ext uri="{FF2B5EF4-FFF2-40B4-BE49-F238E27FC236}">
                <a16:creationId xmlns:a16="http://schemas.microsoft.com/office/drawing/2014/main" id="{9729A01A-D189-7162-8CFC-1E9A0D7CF94C}"/>
              </a:ext>
            </a:extLst>
          </p:cNvPr>
          <p:cNvSpPr/>
          <p:nvPr/>
        </p:nvSpPr>
        <p:spPr>
          <a:xfrm>
            <a:off x="6969859" y="38203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 status with .</a:t>
            </a:r>
            <a:r>
              <a:rPr lang="en-US" sz="1400" dirty="0" err="1"/>
              <a:t>status_code</a:t>
            </a:r>
            <a:endParaRPr lang="en-US" sz="1400" dirty="0"/>
          </a:p>
        </p:txBody>
      </p:sp>
      <p:sp>
        <p:nvSpPr>
          <p:cNvPr id="11" name="Flowchart: Alternate Process 10">
            <a:extLst>
              <a:ext uri="{FF2B5EF4-FFF2-40B4-BE49-F238E27FC236}">
                <a16:creationId xmlns:a16="http://schemas.microsoft.com/office/drawing/2014/main" id="{A8A769F9-C2D3-4058-73FC-0EA637660819}"/>
              </a:ext>
            </a:extLst>
          </p:cNvPr>
          <p:cNvSpPr/>
          <p:nvPr/>
        </p:nvSpPr>
        <p:spPr>
          <a:xfrm>
            <a:off x="4456696" y="4684201"/>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sz="1400" dirty="0"/>
          </a:p>
        </p:txBody>
      </p:sp>
      <p:sp>
        <p:nvSpPr>
          <p:cNvPr id="12" name="Flowchart: Decision 11">
            <a:extLst>
              <a:ext uri="{FF2B5EF4-FFF2-40B4-BE49-F238E27FC236}">
                <a16:creationId xmlns:a16="http://schemas.microsoft.com/office/drawing/2014/main" id="{7B3B4F05-1565-A449-3F0D-E8B5F39FE72B}"/>
              </a:ext>
            </a:extLst>
          </p:cNvPr>
          <p:cNvSpPr/>
          <p:nvPr/>
        </p:nvSpPr>
        <p:spPr>
          <a:xfrm>
            <a:off x="7190294" y="4530799"/>
            <a:ext cx="1187109" cy="73478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200?</a:t>
            </a:r>
          </a:p>
        </p:txBody>
      </p:sp>
      <p:cxnSp>
        <p:nvCxnSpPr>
          <p:cNvPr id="14" name="Connector: Elbow 13">
            <a:extLst>
              <a:ext uri="{FF2B5EF4-FFF2-40B4-BE49-F238E27FC236}">
                <a16:creationId xmlns:a16="http://schemas.microsoft.com/office/drawing/2014/main" id="{EE7D325A-9D46-9A07-0C3F-80F95929039C}"/>
              </a:ext>
            </a:extLst>
          </p:cNvPr>
          <p:cNvCxnSpPr>
            <a:cxnSpLocks/>
            <a:stCxn id="12" idx="3"/>
            <a:endCxn id="9" idx="3"/>
          </p:cNvCxnSpPr>
          <p:nvPr/>
        </p:nvCxnSpPr>
        <p:spPr>
          <a:xfrm flipV="1">
            <a:off x="8377403" y="3429000"/>
            <a:ext cx="220438" cy="1469192"/>
          </a:xfrm>
          <a:prstGeom prst="bentConnector3">
            <a:avLst>
              <a:gd name="adj1" fmla="val 20370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E7E936-30D8-5994-1AB3-288AB679F5CA}"/>
              </a:ext>
            </a:extLst>
          </p:cNvPr>
          <p:cNvSpPr txBox="1"/>
          <p:nvPr/>
        </p:nvSpPr>
        <p:spPr>
          <a:xfrm>
            <a:off x="8316854" y="4636935"/>
            <a:ext cx="795835" cy="307777"/>
          </a:xfrm>
          <a:prstGeom prst="rect">
            <a:avLst/>
          </a:prstGeom>
          <a:noFill/>
        </p:spPr>
        <p:txBody>
          <a:bodyPr wrap="square" rtlCol="0">
            <a:spAutoFit/>
          </a:bodyPr>
          <a:lstStyle/>
          <a:p>
            <a:r>
              <a:rPr lang="en-US" sz="1400" dirty="0"/>
              <a:t>No</a:t>
            </a:r>
          </a:p>
        </p:txBody>
      </p:sp>
      <p:cxnSp>
        <p:nvCxnSpPr>
          <p:cNvPr id="21" name="Straight Arrow Connector 20">
            <a:extLst>
              <a:ext uri="{FF2B5EF4-FFF2-40B4-BE49-F238E27FC236}">
                <a16:creationId xmlns:a16="http://schemas.microsoft.com/office/drawing/2014/main" id="{3873790E-3FA6-554D-4885-33199AFCF76A}"/>
              </a:ext>
            </a:extLst>
          </p:cNvPr>
          <p:cNvCxnSpPr>
            <a:cxnSpLocks/>
            <a:stCxn id="12" idx="1"/>
            <a:endCxn id="11" idx="3"/>
          </p:cNvCxnSpPr>
          <p:nvPr/>
        </p:nvCxnSpPr>
        <p:spPr>
          <a:xfrm flipH="1" flipV="1">
            <a:off x="6084677" y="4896473"/>
            <a:ext cx="1105617" cy="1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68D51F-1F7A-FC7B-C79A-9C91EDD5A2CB}"/>
              </a:ext>
            </a:extLst>
          </p:cNvPr>
          <p:cNvSpPr txBox="1"/>
          <p:nvPr/>
        </p:nvSpPr>
        <p:spPr>
          <a:xfrm>
            <a:off x="6651149" y="4631070"/>
            <a:ext cx="795835" cy="307777"/>
          </a:xfrm>
          <a:prstGeom prst="rect">
            <a:avLst/>
          </a:prstGeom>
          <a:noFill/>
        </p:spPr>
        <p:txBody>
          <a:bodyPr wrap="square" rtlCol="0">
            <a:spAutoFit/>
          </a:bodyPr>
          <a:lstStyle/>
          <a:p>
            <a:r>
              <a:rPr lang="en-US" sz="1400" dirty="0"/>
              <a:t>Yes</a:t>
            </a:r>
          </a:p>
        </p:txBody>
      </p:sp>
      <p:cxnSp>
        <p:nvCxnSpPr>
          <p:cNvPr id="26" name="Straight Arrow Connector 25">
            <a:extLst>
              <a:ext uri="{FF2B5EF4-FFF2-40B4-BE49-F238E27FC236}">
                <a16:creationId xmlns:a16="http://schemas.microsoft.com/office/drawing/2014/main" id="{73D8F104-8D7A-4487-7061-582EBEFDD577}"/>
              </a:ext>
            </a:extLst>
          </p:cNvPr>
          <p:cNvCxnSpPr>
            <a:cxnSpLocks/>
            <a:stCxn id="2" idx="4"/>
            <a:endCxn id="7" idx="0"/>
          </p:cNvCxnSpPr>
          <p:nvPr/>
        </p:nvCxnSpPr>
        <p:spPr>
          <a:xfrm flipH="1">
            <a:off x="7783852" y="2400300"/>
            <a:ext cx="1" cy="22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677C1C7-01A7-AF9C-B790-5DD9017F294B}"/>
              </a:ext>
            </a:extLst>
          </p:cNvPr>
          <p:cNvCxnSpPr>
            <a:stCxn id="7" idx="2"/>
            <a:endCxn id="9" idx="0"/>
          </p:cNvCxnSpPr>
          <p:nvPr/>
        </p:nvCxnSpPr>
        <p:spPr>
          <a:xfrm flipH="1">
            <a:off x="7783851" y="3052290"/>
            <a:ext cx="1" cy="16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625223-8173-E92C-0462-CFC3086913B2}"/>
              </a:ext>
            </a:extLst>
          </p:cNvPr>
          <p:cNvCxnSpPr>
            <a:cxnSpLocks/>
            <a:stCxn id="9" idx="2"/>
            <a:endCxn id="10" idx="0"/>
          </p:cNvCxnSpPr>
          <p:nvPr/>
        </p:nvCxnSpPr>
        <p:spPr>
          <a:xfrm flipH="1">
            <a:off x="7783850" y="3641271"/>
            <a:ext cx="1" cy="17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D58777-B90D-D31B-CD2E-66D100EA5298}"/>
              </a:ext>
            </a:extLst>
          </p:cNvPr>
          <p:cNvCxnSpPr>
            <a:cxnSpLocks/>
            <a:stCxn id="10" idx="2"/>
            <a:endCxn id="12" idx="0"/>
          </p:cNvCxnSpPr>
          <p:nvPr/>
        </p:nvCxnSpPr>
        <p:spPr>
          <a:xfrm flipH="1">
            <a:off x="7783849" y="4244851"/>
            <a:ext cx="1" cy="2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50F91C-D1BB-A0BB-F23B-4688A4B2556D}"/>
              </a:ext>
            </a:extLst>
          </p:cNvPr>
          <p:cNvCxnSpPr>
            <a:cxnSpLocks/>
            <a:stCxn id="11" idx="2"/>
            <a:endCxn id="39" idx="0"/>
          </p:cNvCxnSpPr>
          <p:nvPr/>
        </p:nvCxnSpPr>
        <p:spPr>
          <a:xfrm flipH="1">
            <a:off x="5268456" y="5108744"/>
            <a:ext cx="2231" cy="31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38">
            <a:extLst>
              <a:ext uri="{FF2B5EF4-FFF2-40B4-BE49-F238E27FC236}">
                <a16:creationId xmlns:a16="http://schemas.microsoft.com/office/drawing/2014/main" id="{F1684C1E-4625-3525-5DD9-A2EE53107F7B}"/>
              </a:ext>
            </a:extLst>
          </p:cNvPr>
          <p:cNvSpPr/>
          <p:nvPr/>
        </p:nvSpPr>
        <p:spPr>
          <a:xfrm>
            <a:off x="4454465" y="542306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a:t>
            </a:r>
            <a:r>
              <a:rPr lang="en-US" sz="1400" dirty="0"/>
              <a:t>()</a:t>
            </a:r>
          </a:p>
        </p:txBody>
      </p:sp>
      <p:sp>
        <p:nvSpPr>
          <p:cNvPr id="41" name="Flowchart: Alternate Process 40">
            <a:extLst>
              <a:ext uri="{FF2B5EF4-FFF2-40B4-BE49-F238E27FC236}">
                <a16:creationId xmlns:a16="http://schemas.microsoft.com/office/drawing/2014/main" id="{0F8C97F8-048E-6255-66CD-15F14CCB149C}"/>
              </a:ext>
            </a:extLst>
          </p:cNvPr>
          <p:cNvSpPr/>
          <p:nvPr/>
        </p:nvSpPr>
        <p:spPr>
          <a:xfrm>
            <a:off x="6376303" y="54295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json_normalize</a:t>
            </a:r>
            <a:r>
              <a:rPr lang="en-US" sz="1400" dirty="0"/>
              <a:t>()</a:t>
            </a:r>
          </a:p>
        </p:txBody>
      </p:sp>
      <p:cxnSp>
        <p:nvCxnSpPr>
          <p:cNvPr id="42" name="Straight Arrow Connector 41">
            <a:extLst>
              <a:ext uri="{FF2B5EF4-FFF2-40B4-BE49-F238E27FC236}">
                <a16:creationId xmlns:a16="http://schemas.microsoft.com/office/drawing/2014/main" id="{1B022241-E155-7065-5805-36C86A13D54C}"/>
              </a:ext>
            </a:extLst>
          </p:cNvPr>
          <p:cNvCxnSpPr>
            <a:cxnSpLocks/>
            <a:stCxn id="39" idx="3"/>
            <a:endCxn id="41" idx="1"/>
          </p:cNvCxnSpPr>
          <p:nvPr/>
        </p:nvCxnSpPr>
        <p:spPr>
          <a:xfrm>
            <a:off x="6082446" y="5635340"/>
            <a:ext cx="293857" cy="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582BBE3-7374-C6BA-F596-6933930A094C}"/>
              </a:ext>
            </a:extLst>
          </p:cNvPr>
          <p:cNvCxnSpPr>
            <a:cxnSpLocks/>
            <a:stCxn id="41" idx="3"/>
            <a:endCxn id="49" idx="2"/>
          </p:cNvCxnSpPr>
          <p:nvPr/>
        </p:nvCxnSpPr>
        <p:spPr>
          <a:xfrm>
            <a:off x="8004284" y="5641780"/>
            <a:ext cx="539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3DA9C44-C237-E3EA-FC15-78B1E1A26F4E}"/>
              </a:ext>
            </a:extLst>
          </p:cNvPr>
          <p:cNvSpPr/>
          <p:nvPr/>
        </p:nvSpPr>
        <p:spPr>
          <a:xfrm>
            <a:off x="8543429" y="5274014"/>
            <a:ext cx="2032363" cy="73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Continue to data cleaning &amp; wrangling</a:t>
            </a:r>
          </a:p>
        </p:txBody>
      </p:sp>
      <p:sp>
        <p:nvSpPr>
          <p:cNvPr id="61" name="Flowchart: Connector 60">
            <a:extLst>
              <a:ext uri="{FF2B5EF4-FFF2-40B4-BE49-F238E27FC236}">
                <a16:creationId xmlns:a16="http://schemas.microsoft.com/office/drawing/2014/main" id="{699B3D91-E73B-51C0-0E1D-506E4E5B61A3}"/>
              </a:ext>
            </a:extLst>
          </p:cNvPr>
          <p:cNvSpPr/>
          <p:nvPr/>
        </p:nvSpPr>
        <p:spPr>
          <a:xfrm>
            <a:off x="9411832" y="2661904"/>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2" name="Flowchart: Connector 61">
            <a:extLst>
              <a:ext uri="{FF2B5EF4-FFF2-40B4-BE49-F238E27FC236}">
                <a16:creationId xmlns:a16="http://schemas.microsoft.com/office/drawing/2014/main" id="{54151ABC-0609-94F0-F5C7-85AE71E90F15}"/>
              </a:ext>
            </a:extLst>
          </p:cNvPr>
          <p:cNvSpPr/>
          <p:nvPr/>
        </p:nvSpPr>
        <p:spPr>
          <a:xfrm>
            <a:off x="9411832" y="3216728"/>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63" name="Flowchart: Connector 62">
            <a:extLst>
              <a:ext uri="{FF2B5EF4-FFF2-40B4-BE49-F238E27FC236}">
                <a16:creationId xmlns:a16="http://schemas.microsoft.com/office/drawing/2014/main" id="{78D67799-D36D-AAD9-49D1-FC7F678D441A}"/>
              </a:ext>
            </a:extLst>
          </p:cNvPr>
          <p:cNvSpPr/>
          <p:nvPr/>
        </p:nvSpPr>
        <p:spPr>
          <a:xfrm>
            <a:off x="9408970" y="4106256"/>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64" name="Flowchart: Connector 63">
            <a:extLst>
              <a:ext uri="{FF2B5EF4-FFF2-40B4-BE49-F238E27FC236}">
                <a16:creationId xmlns:a16="http://schemas.microsoft.com/office/drawing/2014/main" id="{DA666D4F-0A70-2F4E-9EA4-80F1A17A7007}"/>
              </a:ext>
            </a:extLst>
          </p:cNvPr>
          <p:cNvSpPr/>
          <p:nvPr/>
        </p:nvSpPr>
        <p:spPr>
          <a:xfrm>
            <a:off x="5035841" y="4187450"/>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
        <p:nvSpPr>
          <p:cNvPr id="65" name="Flowchart: Connector 64">
            <a:extLst>
              <a:ext uri="{FF2B5EF4-FFF2-40B4-BE49-F238E27FC236}">
                <a16:creationId xmlns:a16="http://schemas.microsoft.com/office/drawing/2014/main" id="{457E6FA9-BFF3-83A0-F070-40729774BD10}"/>
              </a:ext>
            </a:extLst>
          </p:cNvPr>
          <p:cNvSpPr/>
          <p:nvPr/>
        </p:nvSpPr>
        <p:spPr>
          <a:xfrm>
            <a:off x="10666214" y="5444101"/>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67" name="Flowchart: Connector 66">
            <a:extLst>
              <a:ext uri="{FF2B5EF4-FFF2-40B4-BE49-F238E27FC236}">
                <a16:creationId xmlns:a16="http://schemas.microsoft.com/office/drawing/2014/main" id="{6C2F1B73-D186-1EE1-24DC-7D28FD465919}"/>
              </a:ext>
            </a:extLst>
          </p:cNvPr>
          <p:cNvSpPr/>
          <p:nvPr/>
        </p:nvSpPr>
        <p:spPr>
          <a:xfrm>
            <a:off x="5100472" y="5861664"/>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68" name="Flowchart: Connector 67">
            <a:extLst>
              <a:ext uri="{FF2B5EF4-FFF2-40B4-BE49-F238E27FC236}">
                <a16:creationId xmlns:a16="http://schemas.microsoft.com/office/drawing/2014/main" id="{3104B842-218F-71A7-BEFC-05D8F6644E6D}"/>
              </a:ext>
            </a:extLst>
          </p:cNvPr>
          <p:cNvSpPr/>
          <p:nvPr/>
        </p:nvSpPr>
        <p:spPr>
          <a:xfrm>
            <a:off x="7049067" y="5884440"/>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Scraping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147457" y="1392500"/>
            <a:ext cx="7223805" cy="474899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2865818" cy="4201150"/>
          </a:xfrm>
          <a:prstGeom prst="rect">
            <a:avLst/>
          </a:prstGeom>
          <a:noFill/>
        </p:spPr>
        <p:txBody>
          <a:bodyPr wrap="square" rtlCol="0">
            <a:spAutoFit/>
          </a:bodyPr>
          <a:lstStyle/>
          <a:p>
            <a:endParaRPr lang="en-US" sz="1100" dirty="0"/>
          </a:p>
          <a:p>
            <a:pPr marL="228600" indent="-228600" algn="just">
              <a:buFont typeface="+mj-lt"/>
              <a:buAutoNum type="arabicPeriod"/>
            </a:pPr>
            <a:r>
              <a:rPr lang="en-US" sz="1600" dirty="0"/>
              <a:t>Load main libraries</a:t>
            </a:r>
          </a:p>
          <a:p>
            <a:pPr marL="228600" indent="-228600" algn="just">
              <a:buFont typeface="+mj-lt"/>
              <a:buAutoNum type="arabicPeriod"/>
            </a:pPr>
            <a:r>
              <a:rPr lang="en-US" sz="1600" dirty="0"/>
              <a:t>Get a response from the static URL and request the HTML page, using </a:t>
            </a:r>
            <a:r>
              <a:rPr lang="en-US" sz="1600" dirty="0" err="1"/>
              <a:t>requests.get</a:t>
            </a:r>
            <a:r>
              <a:rPr lang="en-US" sz="1600" dirty="0"/>
              <a:t>()</a:t>
            </a:r>
          </a:p>
          <a:p>
            <a:pPr marL="228600" indent="-228600" algn="just">
              <a:buFont typeface="+mj-lt"/>
              <a:buAutoNum type="arabicPeriod"/>
            </a:pPr>
            <a:r>
              <a:rPr lang="en-US" sz="1600" dirty="0"/>
              <a:t>Check the content</a:t>
            </a:r>
          </a:p>
          <a:p>
            <a:pPr marL="228600" indent="-228600" algn="just">
              <a:buFont typeface="+mj-lt"/>
              <a:buAutoNum type="arabicPeriod"/>
            </a:pPr>
            <a:r>
              <a:rPr lang="en-US" sz="1600" dirty="0"/>
              <a:t>Create a </a:t>
            </a:r>
            <a:r>
              <a:rPr lang="en-US" sz="1600" dirty="0" err="1"/>
              <a:t>BeautifulSoup</a:t>
            </a:r>
            <a:r>
              <a:rPr lang="en-US" sz="1600" dirty="0"/>
              <a:t> object</a:t>
            </a:r>
          </a:p>
          <a:p>
            <a:pPr marL="228600" indent="-228600" algn="just">
              <a:buFont typeface="+mj-lt"/>
              <a:buAutoNum type="arabicPeriod"/>
            </a:pPr>
            <a:r>
              <a:rPr lang="en-US" sz="1600" dirty="0"/>
              <a:t>Find tables from source with .</a:t>
            </a:r>
            <a:r>
              <a:rPr lang="en-US" sz="1600" dirty="0" err="1"/>
              <a:t>find_all</a:t>
            </a:r>
            <a:r>
              <a:rPr lang="en-US" sz="1600" dirty="0"/>
              <a:t>('table')</a:t>
            </a:r>
          </a:p>
          <a:p>
            <a:pPr marL="228600" indent="-228600" algn="just">
              <a:buFont typeface="+mj-lt"/>
              <a:buAutoNum type="arabicPeriod"/>
            </a:pPr>
            <a:r>
              <a:rPr lang="en-US" sz="1600" dirty="0"/>
              <a:t>select the target table with </a:t>
            </a:r>
            <a:r>
              <a:rPr lang="en-US" sz="1600" dirty="0" err="1"/>
              <a:t>html_tables</a:t>
            </a:r>
            <a:r>
              <a:rPr lang="en-US" sz="1600" dirty="0"/>
              <a:t>[target]</a:t>
            </a:r>
          </a:p>
          <a:p>
            <a:pPr marL="228600" indent="-228600" algn="just">
              <a:buFont typeface="+mj-lt"/>
              <a:buAutoNum type="arabicPeriod"/>
            </a:pPr>
            <a:r>
              <a:rPr lang="en-US" sz="1600" dirty="0"/>
              <a:t>Extract all column names from the HTML table header</a:t>
            </a:r>
          </a:p>
          <a:p>
            <a:pPr marL="228600" indent="-228600" algn="just">
              <a:buFont typeface="+mj-lt"/>
              <a:buAutoNum type="arabicPeriod"/>
            </a:pPr>
            <a:r>
              <a:rPr lang="en-US" sz="1600" dirty="0"/>
              <a:t>Create a data frame by parsing the launch HTML tables</a:t>
            </a:r>
          </a:p>
        </p:txBody>
      </p:sp>
      <p:sp>
        <p:nvSpPr>
          <p:cNvPr id="8" name="Flowchart: Alternate Process 7">
            <a:extLst>
              <a:ext uri="{FF2B5EF4-FFF2-40B4-BE49-F238E27FC236}">
                <a16:creationId xmlns:a16="http://schemas.microsoft.com/office/drawing/2014/main" id="{1A5375AC-B9A0-6E84-770F-69B4AFE95416}"/>
              </a:ext>
            </a:extLst>
          </p:cNvPr>
          <p:cNvSpPr/>
          <p:nvPr/>
        </p:nvSpPr>
        <p:spPr>
          <a:xfrm>
            <a:off x="4303542" y="2909597"/>
            <a:ext cx="26745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requests and </a:t>
            </a:r>
            <a:r>
              <a:rPr lang="en-US" sz="1400" dirty="0" err="1"/>
              <a:t>BeautifulSoup</a:t>
            </a:r>
            <a:r>
              <a:rPr lang="en-US" dirty="0"/>
              <a:t> </a:t>
            </a:r>
          </a:p>
        </p:txBody>
      </p:sp>
      <p:sp>
        <p:nvSpPr>
          <p:cNvPr id="9" name="Flowchart: Connector 8">
            <a:extLst>
              <a:ext uri="{FF2B5EF4-FFF2-40B4-BE49-F238E27FC236}">
                <a16:creationId xmlns:a16="http://schemas.microsoft.com/office/drawing/2014/main" id="{31710B05-1B8F-03D6-9924-232924C22547}"/>
              </a:ext>
            </a:extLst>
          </p:cNvPr>
          <p:cNvSpPr/>
          <p:nvPr/>
        </p:nvSpPr>
        <p:spPr>
          <a:xfrm>
            <a:off x="4913534" y="1976090"/>
            <a:ext cx="1338943" cy="55585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Scraping </a:t>
            </a:r>
          </a:p>
        </p:txBody>
      </p:sp>
      <p:sp>
        <p:nvSpPr>
          <p:cNvPr id="10" name="Flowchart: Alternate Process 9">
            <a:extLst>
              <a:ext uri="{FF2B5EF4-FFF2-40B4-BE49-F238E27FC236}">
                <a16:creationId xmlns:a16="http://schemas.microsoft.com/office/drawing/2014/main" id="{5E73BDF2-6523-4EB7-B16B-B9C0DEEA743F}"/>
              </a:ext>
            </a:extLst>
          </p:cNvPr>
          <p:cNvSpPr/>
          <p:nvPr/>
        </p:nvSpPr>
        <p:spPr>
          <a:xfrm>
            <a:off x="7352466" y="2898030"/>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a:t>
            </a:r>
            <a:endParaRPr lang="en-US" dirty="0"/>
          </a:p>
        </p:txBody>
      </p:sp>
      <p:sp>
        <p:nvSpPr>
          <p:cNvPr id="12" name="Flowchart: Alternate Process 11">
            <a:extLst>
              <a:ext uri="{FF2B5EF4-FFF2-40B4-BE49-F238E27FC236}">
                <a16:creationId xmlns:a16="http://schemas.microsoft.com/office/drawing/2014/main" id="{9C319A04-5441-651D-5917-8AC506FF4F3B}"/>
              </a:ext>
            </a:extLst>
          </p:cNvPr>
          <p:cNvSpPr/>
          <p:nvPr/>
        </p:nvSpPr>
        <p:spPr>
          <a:xfrm>
            <a:off x="9281925" y="3564171"/>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soup = </a:t>
            </a:r>
            <a:r>
              <a:rPr lang="en-US" sz="1400" dirty="0" err="1"/>
              <a:t>BeautifulSoup</a:t>
            </a:r>
            <a:r>
              <a:rPr lang="en-US" sz="1400" dirty="0"/>
              <a:t>()</a:t>
            </a:r>
            <a:endParaRPr lang="en-US" dirty="0"/>
          </a:p>
        </p:txBody>
      </p:sp>
      <p:sp>
        <p:nvSpPr>
          <p:cNvPr id="13" name="Flowchart: Alternate Process 12">
            <a:extLst>
              <a:ext uri="{FF2B5EF4-FFF2-40B4-BE49-F238E27FC236}">
                <a16:creationId xmlns:a16="http://schemas.microsoft.com/office/drawing/2014/main" id="{70A64CD1-7B54-1578-E6BC-965214614528}"/>
              </a:ext>
            </a:extLst>
          </p:cNvPr>
          <p:cNvSpPr/>
          <p:nvPr/>
        </p:nvSpPr>
        <p:spPr>
          <a:xfrm>
            <a:off x="9281925" y="2899982"/>
            <a:ext cx="1497300"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dirty="0"/>
          </a:p>
        </p:txBody>
      </p:sp>
      <p:sp>
        <p:nvSpPr>
          <p:cNvPr id="14" name="Flowchart: Alternate Process 13">
            <a:extLst>
              <a:ext uri="{FF2B5EF4-FFF2-40B4-BE49-F238E27FC236}">
                <a16:creationId xmlns:a16="http://schemas.microsoft.com/office/drawing/2014/main" id="{F5D0E392-4087-3F18-2DF9-9BF9BF5A3E44}"/>
              </a:ext>
            </a:extLst>
          </p:cNvPr>
          <p:cNvSpPr/>
          <p:nvPr/>
        </p:nvSpPr>
        <p:spPr>
          <a:xfrm>
            <a:off x="7367847" y="3564171"/>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find_all</a:t>
            </a:r>
            <a:r>
              <a:rPr lang="en-US" sz="1400" dirty="0"/>
              <a:t>('table')</a:t>
            </a:r>
          </a:p>
        </p:txBody>
      </p:sp>
      <p:sp>
        <p:nvSpPr>
          <p:cNvPr id="15" name="Flowchart: Alternate Process 14">
            <a:extLst>
              <a:ext uri="{FF2B5EF4-FFF2-40B4-BE49-F238E27FC236}">
                <a16:creationId xmlns:a16="http://schemas.microsoft.com/office/drawing/2014/main" id="{24C9ED27-D129-B1BC-BED8-B2D8C8D30A3A}"/>
              </a:ext>
            </a:extLst>
          </p:cNvPr>
          <p:cNvSpPr/>
          <p:nvPr/>
        </p:nvSpPr>
        <p:spPr>
          <a:xfrm>
            <a:off x="5243731" y="3555855"/>
            <a:ext cx="1693486"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html_tables</a:t>
            </a:r>
            <a:r>
              <a:rPr lang="en-US" sz="1400" dirty="0"/>
              <a:t>[target]</a:t>
            </a:r>
          </a:p>
        </p:txBody>
      </p:sp>
      <p:sp>
        <p:nvSpPr>
          <p:cNvPr id="16" name="Flowchart: Alternate Process 15">
            <a:extLst>
              <a:ext uri="{FF2B5EF4-FFF2-40B4-BE49-F238E27FC236}">
                <a16:creationId xmlns:a16="http://schemas.microsoft.com/office/drawing/2014/main" id="{4205E989-B819-E588-F8C1-ECD03F36E753}"/>
              </a:ext>
            </a:extLst>
          </p:cNvPr>
          <p:cNvSpPr/>
          <p:nvPr/>
        </p:nvSpPr>
        <p:spPr>
          <a:xfrm>
            <a:off x="7367847" y="4221996"/>
            <a:ext cx="1481918" cy="3975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data frame</a:t>
            </a:r>
          </a:p>
        </p:txBody>
      </p:sp>
      <p:sp>
        <p:nvSpPr>
          <p:cNvPr id="17" name="Flowchart: Alternate Process 16">
            <a:extLst>
              <a:ext uri="{FF2B5EF4-FFF2-40B4-BE49-F238E27FC236}">
                <a16:creationId xmlns:a16="http://schemas.microsoft.com/office/drawing/2014/main" id="{7E486FA2-568B-BC8C-6EEE-CD0465575E4D}"/>
              </a:ext>
            </a:extLst>
          </p:cNvPr>
          <p:cNvSpPr/>
          <p:nvPr/>
        </p:nvSpPr>
        <p:spPr>
          <a:xfrm>
            <a:off x="5349515" y="4227606"/>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 column names</a:t>
            </a:r>
          </a:p>
        </p:txBody>
      </p:sp>
      <p:cxnSp>
        <p:nvCxnSpPr>
          <p:cNvPr id="19" name="Straight Arrow Connector 18">
            <a:extLst>
              <a:ext uri="{FF2B5EF4-FFF2-40B4-BE49-F238E27FC236}">
                <a16:creationId xmlns:a16="http://schemas.microsoft.com/office/drawing/2014/main" id="{77D58CB9-923C-46C3-5124-D7E4F8E7CEED}"/>
              </a:ext>
            </a:extLst>
          </p:cNvPr>
          <p:cNvCxnSpPr>
            <a:cxnSpLocks/>
            <a:stCxn id="9" idx="4"/>
          </p:cNvCxnSpPr>
          <p:nvPr/>
        </p:nvCxnSpPr>
        <p:spPr>
          <a:xfrm>
            <a:off x="5583006" y="2531949"/>
            <a:ext cx="1" cy="37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D76B86-D3FD-581F-1837-07E0E79EABB3}"/>
              </a:ext>
            </a:extLst>
          </p:cNvPr>
          <p:cNvCxnSpPr>
            <a:cxnSpLocks/>
            <a:endCxn id="10" idx="1"/>
          </p:cNvCxnSpPr>
          <p:nvPr/>
        </p:nvCxnSpPr>
        <p:spPr>
          <a:xfrm flipV="1">
            <a:off x="6920306" y="3098849"/>
            <a:ext cx="432160" cy="4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22E632-4A37-26A9-032A-C7A998C07191}"/>
              </a:ext>
            </a:extLst>
          </p:cNvPr>
          <p:cNvCxnSpPr>
            <a:cxnSpLocks/>
            <a:stCxn id="10" idx="3"/>
            <a:endCxn id="13" idx="1"/>
          </p:cNvCxnSpPr>
          <p:nvPr/>
        </p:nvCxnSpPr>
        <p:spPr>
          <a:xfrm>
            <a:off x="8849765" y="3098849"/>
            <a:ext cx="432160" cy="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7F9EB6-BA3D-E960-C812-6037952D4A83}"/>
              </a:ext>
            </a:extLst>
          </p:cNvPr>
          <p:cNvCxnSpPr>
            <a:stCxn id="13" idx="2"/>
            <a:endCxn id="12" idx="0"/>
          </p:cNvCxnSpPr>
          <p:nvPr/>
        </p:nvCxnSpPr>
        <p:spPr>
          <a:xfrm>
            <a:off x="10030575" y="3301620"/>
            <a:ext cx="0" cy="2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498254-72BC-7826-9A0E-0E12017C9889}"/>
              </a:ext>
            </a:extLst>
          </p:cNvPr>
          <p:cNvCxnSpPr>
            <a:cxnSpLocks/>
            <a:stCxn id="12" idx="1"/>
            <a:endCxn id="14" idx="3"/>
          </p:cNvCxnSpPr>
          <p:nvPr/>
        </p:nvCxnSpPr>
        <p:spPr>
          <a:xfrm flipH="1">
            <a:off x="8849765" y="3764990"/>
            <a:ext cx="432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DBEAA9C-DA02-462F-0C64-4FBB445DFEDA}"/>
              </a:ext>
            </a:extLst>
          </p:cNvPr>
          <p:cNvCxnSpPr>
            <a:cxnSpLocks/>
            <a:stCxn id="14" idx="1"/>
            <a:endCxn id="15" idx="3"/>
          </p:cNvCxnSpPr>
          <p:nvPr/>
        </p:nvCxnSpPr>
        <p:spPr>
          <a:xfrm flipH="1" flipV="1">
            <a:off x="6937217" y="3756674"/>
            <a:ext cx="430630" cy="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0EA2F66-84CD-30F1-2AE1-0B3EE808C71D}"/>
              </a:ext>
            </a:extLst>
          </p:cNvPr>
          <p:cNvCxnSpPr>
            <a:cxnSpLocks/>
            <a:stCxn id="15" idx="2"/>
            <a:endCxn id="17" idx="0"/>
          </p:cNvCxnSpPr>
          <p:nvPr/>
        </p:nvCxnSpPr>
        <p:spPr>
          <a:xfrm>
            <a:off x="6090474" y="3957493"/>
            <a:ext cx="0" cy="27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B56552-D121-BFB8-9ED9-A598F8596216}"/>
              </a:ext>
            </a:extLst>
          </p:cNvPr>
          <p:cNvCxnSpPr>
            <a:cxnSpLocks/>
            <a:stCxn id="17" idx="3"/>
            <a:endCxn id="16" idx="1"/>
          </p:cNvCxnSpPr>
          <p:nvPr/>
        </p:nvCxnSpPr>
        <p:spPr>
          <a:xfrm flipV="1">
            <a:off x="6831433" y="4420796"/>
            <a:ext cx="536414" cy="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89E935F-F967-62C9-4A5D-38C05FFC4A68}"/>
              </a:ext>
            </a:extLst>
          </p:cNvPr>
          <p:cNvCxnSpPr>
            <a:cxnSpLocks/>
            <a:stCxn id="16" idx="2"/>
          </p:cNvCxnSpPr>
          <p:nvPr/>
        </p:nvCxnSpPr>
        <p:spPr>
          <a:xfrm>
            <a:off x="8108806" y="4619595"/>
            <a:ext cx="0" cy="36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Flowchart: Connector 64">
            <a:extLst>
              <a:ext uri="{FF2B5EF4-FFF2-40B4-BE49-F238E27FC236}">
                <a16:creationId xmlns:a16="http://schemas.microsoft.com/office/drawing/2014/main" id="{E280B90E-38D9-C355-FE91-6CC8D1679F4B}"/>
              </a:ext>
            </a:extLst>
          </p:cNvPr>
          <p:cNvSpPr/>
          <p:nvPr/>
        </p:nvSpPr>
        <p:spPr>
          <a:xfrm>
            <a:off x="7503958" y="4989911"/>
            <a:ext cx="1210815" cy="7670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collected</a:t>
            </a:r>
          </a:p>
        </p:txBody>
      </p:sp>
      <p:sp>
        <p:nvSpPr>
          <p:cNvPr id="66" name="Flowchart: Connector 65">
            <a:extLst>
              <a:ext uri="{FF2B5EF4-FFF2-40B4-BE49-F238E27FC236}">
                <a16:creationId xmlns:a16="http://schemas.microsoft.com/office/drawing/2014/main" id="{C68A108F-98BC-F858-D5C4-665939BB6F89}"/>
              </a:ext>
            </a:extLst>
          </p:cNvPr>
          <p:cNvSpPr/>
          <p:nvPr/>
        </p:nvSpPr>
        <p:spPr>
          <a:xfrm>
            <a:off x="5750906" y="2503860"/>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9" name="Flowchart: Connector 68">
            <a:extLst>
              <a:ext uri="{FF2B5EF4-FFF2-40B4-BE49-F238E27FC236}">
                <a16:creationId xmlns:a16="http://schemas.microsoft.com/office/drawing/2014/main" id="{E994A6D9-2A44-4DDC-FB19-E7C5829CFA1A}"/>
              </a:ext>
            </a:extLst>
          </p:cNvPr>
          <p:cNvSpPr/>
          <p:nvPr/>
        </p:nvSpPr>
        <p:spPr>
          <a:xfrm>
            <a:off x="7919473" y="2494309"/>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70" name="Flowchart: Connector 69">
            <a:extLst>
              <a:ext uri="{FF2B5EF4-FFF2-40B4-BE49-F238E27FC236}">
                <a16:creationId xmlns:a16="http://schemas.microsoft.com/office/drawing/2014/main" id="{919EFFCE-9159-AFAE-9967-570FFE9928F1}"/>
              </a:ext>
            </a:extLst>
          </p:cNvPr>
          <p:cNvSpPr/>
          <p:nvPr/>
        </p:nvSpPr>
        <p:spPr>
          <a:xfrm>
            <a:off x="4841065" y="357161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
        <p:nvSpPr>
          <p:cNvPr id="71" name="Flowchart: Connector 70">
            <a:extLst>
              <a:ext uri="{FF2B5EF4-FFF2-40B4-BE49-F238E27FC236}">
                <a16:creationId xmlns:a16="http://schemas.microsoft.com/office/drawing/2014/main" id="{E012098D-2E9B-529A-7A29-33CF3771701F}"/>
              </a:ext>
            </a:extLst>
          </p:cNvPr>
          <p:cNvSpPr/>
          <p:nvPr/>
        </p:nvSpPr>
        <p:spPr>
          <a:xfrm>
            <a:off x="9850158" y="251410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72" name="Flowchart: Connector 71">
            <a:extLst>
              <a:ext uri="{FF2B5EF4-FFF2-40B4-BE49-F238E27FC236}">
                <a16:creationId xmlns:a16="http://schemas.microsoft.com/office/drawing/2014/main" id="{0C4D23B3-83FA-C144-972C-99F310D86FB9}"/>
              </a:ext>
            </a:extLst>
          </p:cNvPr>
          <p:cNvSpPr/>
          <p:nvPr/>
        </p:nvSpPr>
        <p:spPr>
          <a:xfrm>
            <a:off x="8884203" y="4221996"/>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8</a:t>
            </a:r>
          </a:p>
        </p:txBody>
      </p:sp>
      <p:sp>
        <p:nvSpPr>
          <p:cNvPr id="73" name="Flowchart: Connector 72">
            <a:extLst>
              <a:ext uri="{FF2B5EF4-FFF2-40B4-BE49-F238E27FC236}">
                <a16:creationId xmlns:a16="http://schemas.microsoft.com/office/drawing/2014/main" id="{938CB7EB-86B6-336B-9471-2E2529790EEE}"/>
              </a:ext>
            </a:extLst>
          </p:cNvPr>
          <p:cNvSpPr/>
          <p:nvPr/>
        </p:nvSpPr>
        <p:spPr>
          <a:xfrm>
            <a:off x="4841065" y="4235735"/>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74" name="Flowchart: Connector 73">
            <a:extLst>
              <a:ext uri="{FF2B5EF4-FFF2-40B4-BE49-F238E27FC236}">
                <a16:creationId xmlns:a16="http://schemas.microsoft.com/office/drawing/2014/main" id="{1F2B3DD3-A22D-7F61-F46E-C0B96808D721}"/>
              </a:ext>
            </a:extLst>
          </p:cNvPr>
          <p:cNvSpPr/>
          <p:nvPr/>
        </p:nvSpPr>
        <p:spPr>
          <a:xfrm>
            <a:off x="6997175" y="3353817"/>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75" name="Flowchart: Connector 74">
            <a:extLst>
              <a:ext uri="{FF2B5EF4-FFF2-40B4-BE49-F238E27FC236}">
                <a16:creationId xmlns:a16="http://schemas.microsoft.com/office/drawing/2014/main" id="{640AA504-59B0-A7A8-C6FF-99D2BCE241FD}"/>
              </a:ext>
            </a:extLst>
          </p:cNvPr>
          <p:cNvSpPr/>
          <p:nvPr/>
        </p:nvSpPr>
        <p:spPr>
          <a:xfrm>
            <a:off x="10790264" y="3557204"/>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3941</TotalTime>
  <Words>2749</Words>
  <Application>Microsoft Office PowerPoint</Application>
  <PresentationFormat>Widescreen</PresentationFormat>
  <Paragraphs>436</Paragraphs>
  <Slides>47</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Custom Design</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Laura Melissa Argüello Rey</cp:lastModifiedBy>
  <cp:revision>270</cp:revision>
  <dcterms:created xsi:type="dcterms:W3CDTF">2021-04-29T18:58:34Z</dcterms:created>
  <dcterms:modified xsi:type="dcterms:W3CDTF">2023-06-15T22:55:10Z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